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365" r:id="rId2"/>
    <p:sldId id="321" r:id="rId3"/>
    <p:sldId id="372" r:id="rId4"/>
    <p:sldId id="373" r:id="rId5"/>
    <p:sldId id="304" r:id="rId6"/>
    <p:sldId id="362" r:id="rId7"/>
    <p:sldId id="366" r:id="rId8"/>
    <p:sldId id="363" r:id="rId9"/>
    <p:sldId id="367" r:id="rId10"/>
    <p:sldId id="370" r:id="rId11"/>
    <p:sldId id="368" r:id="rId12"/>
    <p:sldId id="374" r:id="rId13"/>
    <p:sldId id="375" r:id="rId14"/>
    <p:sldId id="376" r:id="rId15"/>
    <p:sldId id="377" r:id="rId16"/>
    <p:sldId id="414" r:id="rId17"/>
    <p:sldId id="378" r:id="rId18"/>
    <p:sldId id="379" r:id="rId19"/>
    <p:sldId id="380" r:id="rId20"/>
    <p:sldId id="397" r:id="rId21"/>
    <p:sldId id="398" r:id="rId22"/>
    <p:sldId id="399" r:id="rId23"/>
    <p:sldId id="400" r:id="rId24"/>
    <p:sldId id="401" r:id="rId25"/>
    <p:sldId id="402" r:id="rId26"/>
    <p:sldId id="403" r:id="rId27"/>
    <p:sldId id="404" r:id="rId28"/>
    <p:sldId id="406" r:id="rId29"/>
    <p:sldId id="410" r:id="rId30"/>
    <p:sldId id="411" r:id="rId31"/>
    <p:sldId id="413" r:id="rId32"/>
    <p:sldId id="409" r:id="rId33"/>
    <p:sldId id="407" r:id="rId34"/>
    <p:sldId id="408" r:id="rId35"/>
    <p:sldId id="381" r:id="rId36"/>
    <p:sldId id="383" r:id="rId37"/>
    <p:sldId id="384" r:id="rId38"/>
    <p:sldId id="385" r:id="rId39"/>
    <p:sldId id="386" r:id="rId40"/>
    <p:sldId id="387" r:id="rId41"/>
    <p:sldId id="388" r:id="rId42"/>
    <p:sldId id="389" r:id="rId43"/>
    <p:sldId id="390" r:id="rId44"/>
    <p:sldId id="391" r:id="rId45"/>
    <p:sldId id="392" r:id="rId46"/>
    <p:sldId id="393" r:id="rId47"/>
    <p:sldId id="415" r:id="rId48"/>
    <p:sldId id="394" r:id="rId49"/>
    <p:sldId id="395" r:id="rId50"/>
    <p:sldId id="396" r:id="rId51"/>
    <p:sldId id="314" r:id="rId52"/>
    <p:sldId id="333" r:id="rId53"/>
    <p:sldId id="306" r:id="rId54"/>
    <p:sldId id="317" r:id="rId55"/>
    <p:sldId id="318" r:id="rId56"/>
    <p:sldId id="319" r:id="rId57"/>
    <p:sldId id="315" r:id="rId58"/>
    <p:sldId id="371" r:id="rId59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0000"/>
    <a:srgbClr val="CC3300"/>
    <a:srgbClr val="66FF66"/>
    <a:srgbClr val="FF9379"/>
    <a:srgbClr val="00CC99"/>
    <a:srgbClr val="FF7C80"/>
    <a:srgbClr val="00CC66"/>
    <a:srgbClr val="6699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1384" y="-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6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55073B5F-394E-4F1F-840A-834831D79E2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60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30670498-DBB4-4386-B4AD-FAF3E75988D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D35A64-9AA0-4541-A2E0-4C4F5BE2DFA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924CFC-998A-48D2-B248-60ED00EB0F8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371C0B-29C5-4314-95C1-0BA5592164F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аблица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ru-RU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700B8C-2CCC-4476-A99A-A9BC8A7319B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99362D-0931-47ED-84DD-41CA4455782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B9F65E-0A93-4C36-AE02-62A1E1AEA34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5B2901-8501-4020-A50D-8E06D14C551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6D2755-776F-40FA-B94C-5A3827F790D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0B341C-C096-40A1-AD3F-A213A43A36E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0B5C79-4596-458F-BCDA-D4F8E48973F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DBD4A1-6D3E-41DB-8899-59913EBD55E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F607AD-4B14-4447-B219-ED32B83D27A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charset="0"/>
              </a:defRPr>
            </a:lvl1pPr>
          </a:lstStyle>
          <a:p>
            <a:pPr>
              <a:defRPr/>
            </a:pPr>
            <a:fld id="{B4C9F8C7-5630-41EF-90EA-1E3594ABA92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hyperlink" Target="https://www.nyse.com/quote/XNYS:BA" TargetMode="External"/><Relationship Id="rId18" Type="http://schemas.openxmlformats.org/officeDocument/2006/relationships/hyperlink" Target="https://ru.wikipedia.org/wiki/%D0%9F%D1%80%D0%BE%D0%BC%D1%8B%D1%88%D0%BB%D0%B5%D0%BD%D0%BD%D1%8B%D0%B9_%D0%B8%D0%BD%D0%B4%D0%B5%D0%BA%D1%81_%D0%94%D0%BE%D1%83_%D0%94%D0%B6%D0%BE%D0%BD%D1%81%D0%B0#cite_note-djia-4" TargetMode="External"/><Relationship Id="rId26" Type="http://schemas.openxmlformats.org/officeDocument/2006/relationships/hyperlink" Target="https://ru.wikipedia.org/wiki/%D0%9F%D1%80%D0%BE%D0%BC%D1%8B%D1%88%D0%BB%D0%B5%D0%BD%D0%BD%D1%8B%D0%B9_%D0%B8%D0%BD%D0%B4%D0%B5%D0%BA%D1%81_%D0%94%D0%BE%D1%83_%D0%94%D0%B6%D0%BE%D0%BD%D1%81%D0%B0#cite_note-6" TargetMode="External"/><Relationship Id="rId39" Type="http://schemas.openxmlformats.org/officeDocument/2006/relationships/hyperlink" Target="https://ru.wikipedia.org/wiki/JPMorgan_Chase" TargetMode="External"/><Relationship Id="rId21" Type="http://schemas.openxmlformats.org/officeDocument/2006/relationships/hyperlink" Target="https://ru.wikipedia.org/wiki/%D0%9F%D1%80%D0%BE%D0%BC%D1%8B%D1%88%D0%BB%D0%B5%D0%BD%D0%BD%D1%8B%D0%B9_%D0%B8%D0%BD%D0%B4%D0%B5%D0%BA%D1%81_%D0%94%D0%BE%D1%83_%D0%94%D0%B6%D0%BE%D0%BD%D1%81%D0%B0#cite_note-unian-5" TargetMode="External"/><Relationship Id="rId34" Type="http://schemas.openxmlformats.org/officeDocument/2006/relationships/hyperlink" Target="https://www.nyse.com/quote/XNYS:IBM" TargetMode="External"/><Relationship Id="rId42" Type="http://schemas.openxmlformats.org/officeDocument/2006/relationships/hyperlink" Target="https://www.nyse.com/quote/XNYS:MCD" TargetMode="External"/><Relationship Id="rId47" Type="http://schemas.openxmlformats.org/officeDocument/2006/relationships/hyperlink" Target="https://ru.wikipedia.org/wiki/Nike" TargetMode="External"/><Relationship Id="rId50" Type="http://schemas.openxmlformats.org/officeDocument/2006/relationships/hyperlink" Target="https://www.nyse.com/quote/XNYS:PG" TargetMode="External"/><Relationship Id="rId55" Type="http://schemas.openxmlformats.org/officeDocument/2006/relationships/hyperlink" Target="https://ru.wikipedia.org/wiki/UnitedHealth_Group" TargetMode="External"/><Relationship Id="rId63" Type="http://schemas.openxmlformats.org/officeDocument/2006/relationships/hyperlink" Target="https://www.nyse.com/quote/XNYS:WMT" TargetMode="External"/><Relationship Id="rId7" Type="http://schemas.openxmlformats.org/officeDocument/2006/relationships/hyperlink" Target="https://ru.wikipedia.org/wiki/Amgen" TargetMode="External"/><Relationship Id="rId2" Type="http://schemas.openxmlformats.org/officeDocument/2006/relationships/hyperlink" Target="https://ru.wikipedia.org/wiki/3M" TargetMode="External"/><Relationship Id="rId16" Type="http://schemas.openxmlformats.org/officeDocument/2006/relationships/hyperlink" Target="https://ru.wikipedia.org/wiki/Chevron" TargetMode="External"/><Relationship Id="rId29" Type="http://schemas.openxmlformats.org/officeDocument/2006/relationships/hyperlink" Target="https://ru.wikipedia.org/wiki/The_Home_Depo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yse.com/quote/XNYS:AXP" TargetMode="External"/><Relationship Id="rId11" Type="http://schemas.openxmlformats.org/officeDocument/2006/relationships/hyperlink" Target="https://www.nasdaq.com/market-activity/stocks/AAPL" TargetMode="External"/><Relationship Id="rId24" Type="http://schemas.openxmlformats.org/officeDocument/2006/relationships/hyperlink" Target="https://ru.wikipedia.org/wiki/Dow_Inc." TargetMode="External"/><Relationship Id="rId32" Type="http://schemas.openxmlformats.org/officeDocument/2006/relationships/hyperlink" Target="https://www.nyse.com/quote/XNYS:HON" TargetMode="External"/><Relationship Id="rId37" Type="http://schemas.openxmlformats.org/officeDocument/2006/relationships/hyperlink" Target="https://ru.wikipedia.org/wiki/Johnson_&amp;_Johnson" TargetMode="External"/><Relationship Id="rId40" Type="http://schemas.openxmlformats.org/officeDocument/2006/relationships/hyperlink" Target="https://www.nyse.com/quote/XNYS:JPM" TargetMode="External"/><Relationship Id="rId45" Type="http://schemas.openxmlformats.org/officeDocument/2006/relationships/hyperlink" Target="https://ru.wikipedia.org/wiki/Microsoft" TargetMode="External"/><Relationship Id="rId53" Type="http://schemas.openxmlformats.org/officeDocument/2006/relationships/hyperlink" Target="https://ru.wikipedia.org/wiki/Travelers" TargetMode="External"/><Relationship Id="rId58" Type="http://schemas.openxmlformats.org/officeDocument/2006/relationships/hyperlink" Target="https://ru.wikipedia.org/wiki/Verizon_Communications" TargetMode="External"/><Relationship Id="rId66" Type="http://schemas.openxmlformats.org/officeDocument/2006/relationships/hyperlink" Target="https://ru.wikipedia.org/wiki/The_Walt_Disney_Company" TargetMode="External"/><Relationship Id="rId5" Type="http://schemas.openxmlformats.org/officeDocument/2006/relationships/hyperlink" Target="https://ru.wikipedia.org/wiki/American_Express" TargetMode="External"/><Relationship Id="rId15" Type="http://schemas.openxmlformats.org/officeDocument/2006/relationships/hyperlink" Target="https://www.nyse.com/quote/XNYS:CAT" TargetMode="External"/><Relationship Id="rId23" Type="http://schemas.openxmlformats.org/officeDocument/2006/relationships/hyperlink" Target="https://www.nyse.com/quote/XNYS:KO" TargetMode="External"/><Relationship Id="rId28" Type="http://schemas.openxmlformats.org/officeDocument/2006/relationships/hyperlink" Target="https://www.nyse.com/quote/XNYS:GS" TargetMode="External"/><Relationship Id="rId36" Type="http://schemas.openxmlformats.org/officeDocument/2006/relationships/hyperlink" Target="https://www.nasdaq.com/market-activity/stocks/INTC" TargetMode="External"/><Relationship Id="rId49" Type="http://schemas.openxmlformats.org/officeDocument/2006/relationships/hyperlink" Target="https://ru.wikipedia.org/wiki/Procter_&amp;_Gamble" TargetMode="External"/><Relationship Id="rId57" Type="http://schemas.openxmlformats.org/officeDocument/2006/relationships/hyperlink" Target="https://ru.wikipedia.org/wiki/%D0%9F%D1%80%D0%BE%D0%BC%D1%8B%D1%88%D0%BB%D0%B5%D0%BD%D0%BD%D1%8B%D0%B9_%D0%B8%D0%BD%D0%B4%D0%B5%D0%BA%D1%81_%D0%94%D0%BE%D1%83_%D0%94%D0%B6%D0%BE%D0%BD%D1%81%D0%B0#cite_note-djindexes-7" TargetMode="External"/><Relationship Id="rId61" Type="http://schemas.openxmlformats.org/officeDocument/2006/relationships/hyperlink" Target="https://www.nyse.com/quote/XNYS:V" TargetMode="External"/><Relationship Id="rId10" Type="http://schemas.openxmlformats.org/officeDocument/2006/relationships/hyperlink" Target="https://ru.wikipedia.org/wiki/Apple_Inc." TargetMode="External"/><Relationship Id="rId19" Type="http://schemas.openxmlformats.org/officeDocument/2006/relationships/hyperlink" Target="https://ru.wikipedia.org/wiki/Cisco_Systems" TargetMode="External"/><Relationship Id="rId31" Type="http://schemas.openxmlformats.org/officeDocument/2006/relationships/hyperlink" Target="https://ru.wikipedia.org/wiki/Honeywell" TargetMode="External"/><Relationship Id="rId44" Type="http://schemas.openxmlformats.org/officeDocument/2006/relationships/hyperlink" Target="https://www.nyse.com/quote/XNYS:MRK" TargetMode="External"/><Relationship Id="rId52" Type="http://schemas.openxmlformats.org/officeDocument/2006/relationships/hyperlink" Target="https://www.nyse.com/quote/XNYS:CRM" TargetMode="External"/><Relationship Id="rId60" Type="http://schemas.openxmlformats.org/officeDocument/2006/relationships/hyperlink" Target="https://ru.wikipedia.org/wiki/Visa" TargetMode="External"/><Relationship Id="rId65" Type="http://schemas.openxmlformats.org/officeDocument/2006/relationships/hyperlink" Target="https://www.nyse.com/quote/XNYS:WBA" TargetMode="External"/><Relationship Id="rId4" Type="http://schemas.openxmlformats.org/officeDocument/2006/relationships/hyperlink" Target="https://www.nyse.com/quote/XNYS:MMM" TargetMode="External"/><Relationship Id="rId9" Type="http://schemas.openxmlformats.org/officeDocument/2006/relationships/hyperlink" Target="https://www.nasdaq.com/market-activity/stocks/AMGN" TargetMode="External"/><Relationship Id="rId14" Type="http://schemas.openxmlformats.org/officeDocument/2006/relationships/hyperlink" Target="https://ru.wikipedia.org/wiki/Caterpillar_Inc." TargetMode="External"/><Relationship Id="rId22" Type="http://schemas.openxmlformats.org/officeDocument/2006/relationships/hyperlink" Target="https://ru.wikipedia.org/wiki/The_Coca-Cola_Company" TargetMode="External"/><Relationship Id="rId27" Type="http://schemas.openxmlformats.org/officeDocument/2006/relationships/hyperlink" Target="https://ru.wikipedia.org/wiki/Goldman_Sachs" TargetMode="External"/><Relationship Id="rId30" Type="http://schemas.openxmlformats.org/officeDocument/2006/relationships/hyperlink" Target="https://www.nyse.com/quote/XNYS:HD" TargetMode="External"/><Relationship Id="rId35" Type="http://schemas.openxmlformats.org/officeDocument/2006/relationships/hyperlink" Target="https://ru.wikipedia.org/wiki/Intel" TargetMode="External"/><Relationship Id="rId43" Type="http://schemas.openxmlformats.org/officeDocument/2006/relationships/hyperlink" Target="https://ru.wikipedia.org/wiki/Merck_&amp;_Co." TargetMode="External"/><Relationship Id="rId48" Type="http://schemas.openxmlformats.org/officeDocument/2006/relationships/hyperlink" Target="https://www.nyse.com/quote/XNYS:NKE" TargetMode="External"/><Relationship Id="rId56" Type="http://schemas.openxmlformats.org/officeDocument/2006/relationships/hyperlink" Target="https://www.nyse.com/quote/XNYS:UNH" TargetMode="External"/><Relationship Id="rId64" Type="http://schemas.openxmlformats.org/officeDocument/2006/relationships/hyperlink" Target="https://ru.wikipedia.org/wiki/Walgreens_Boots_Alliance" TargetMode="External"/><Relationship Id="rId8" Type="http://schemas.openxmlformats.org/officeDocument/2006/relationships/hyperlink" Target="https://ru.wikipedia.org/wiki/Nasdaq" TargetMode="External"/><Relationship Id="rId51" Type="http://schemas.openxmlformats.org/officeDocument/2006/relationships/hyperlink" Target="https://ru.wikipedia.org/wiki/Salesforce" TargetMode="External"/><Relationship Id="rId3" Type="http://schemas.openxmlformats.org/officeDocument/2006/relationships/hyperlink" Target="https://ru.wikipedia.org/wiki/%D0%9D%D1%8C%D1%8E-%D0%99%D0%BE%D1%80%D0%BA%D1%81%D0%BA%D0%B0%D1%8F_%D1%84%D0%BE%D0%BD%D0%B4%D0%BE%D0%B2%D0%B0%D1%8F_%D0%B1%D0%B8%D1%80%D0%B6%D0%B0" TargetMode="External"/><Relationship Id="rId12" Type="http://schemas.openxmlformats.org/officeDocument/2006/relationships/hyperlink" Target="https://ru.wikipedia.org/wiki/Boeing" TargetMode="External"/><Relationship Id="rId17" Type="http://schemas.openxmlformats.org/officeDocument/2006/relationships/hyperlink" Target="https://www.nyse.com/quote/XNYS:CVX" TargetMode="External"/><Relationship Id="rId25" Type="http://schemas.openxmlformats.org/officeDocument/2006/relationships/hyperlink" Target="https://www.nyse.com/quote/XNYS:DOW" TargetMode="External"/><Relationship Id="rId33" Type="http://schemas.openxmlformats.org/officeDocument/2006/relationships/hyperlink" Target="https://ru.wikipedia.org/wiki/IBM" TargetMode="External"/><Relationship Id="rId38" Type="http://schemas.openxmlformats.org/officeDocument/2006/relationships/hyperlink" Target="https://www.nyse.com/quote/XNYS:JNJ" TargetMode="External"/><Relationship Id="rId46" Type="http://schemas.openxmlformats.org/officeDocument/2006/relationships/hyperlink" Target="https://www.nasdaq.com/market-activity/stocks/MSFT" TargetMode="External"/><Relationship Id="rId59" Type="http://schemas.openxmlformats.org/officeDocument/2006/relationships/hyperlink" Target="https://www.nyse.com/quote/XNYS:VZ" TargetMode="External"/><Relationship Id="rId67" Type="http://schemas.openxmlformats.org/officeDocument/2006/relationships/hyperlink" Target="https://www.nyse.com/quote/XNYS:DIS" TargetMode="External"/><Relationship Id="rId20" Type="http://schemas.openxmlformats.org/officeDocument/2006/relationships/hyperlink" Target="https://www.nasdaq.com/market-activity/stocks/CSCO" TargetMode="External"/><Relationship Id="rId41" Type="http://schemas.openxmlformats.org/officeDocument/2006/relationships/hyperlink" Target="https://ru.wikipedia.org/wiki/McDonald's" TargetMode="External"/><Relationship Id="rId54" Type="http://schemas.openxmlformats.org/officeDocument/2006/relationships/hyperlink" Target="https://www.nyse.com/quote/XNYS:TRV" TargetMode="External"/><Relationship Id="rId62" Type="http://schemas.openxmlformats.org/officeDocument/2006/relationships/hyperlink" Target="https://ru.wikipedia.org/wiki/Walmart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smart-lab.ru/forum/GAZP" TargetMode="External"/><Relationship Id="rId13" Type="http://schemas.openxmlformats.org/officeDocument/2006/relationships/hyperlink" Target="https://smart-lab.ru/forum/YNDX" TargetMode="External"/><Relationship Id="rId18" Type="http://schemas.openxmlformats.org/officeDocument/2006/relationships/hyperlink" Target="https://smart-lab.ru/forum/FLOT" TargetMode="External"/><Relationship Id="rId26" Type="http://schemas.openxmlformats.org/officeDocument/2006/relationships/hyperlink" Target="https://smart-lab.ru/forum/ALRS" TargetMode="External"/><Relationship Id="rId39" Type="http://schemas.openxmlformats.org/officeDocument/2006/relationships/hyperlink" Target="https://smart-lab.ru/forum/AGRO" TargetMode="External"/><Relationship Id="rId3" Type="http://schemas.openxmlformats.org/officeDocument/2006/relationships/hyperlink" Target="https://smart-lab.ru/forum/NLMK" TargetMode="External"/><Relationship Id="rId21" Type="http://schemas.openxmlformats.org/officeDocument/2006/relationships/hyperlink" Target="https://smart-lab.ru/forum/FEES" TargetMode="External"/><Relationship Id="rId34" Type="http://schemas.openxmlformats.org/officeDocument/2006/relationships/hyperlink" Target="https://smart-lab.ru/forum/GLTR" TargetMode="External"/><Relationship Id="rId42" Type="http://schemas.openxmlformats.org/officeDocument/2006/relationships/hyperlink" Target="https://smart-lab.ru/forum/POSI" TargetMode="External"/><Relationship Id="rId47" Type="http://schemas.openxmlformats.org/officeDocument/2006/relationships/hyperlink" Target="https://smart-lab.ru/forum/SMLT" TargetMode="External"/><Relationship Id="rId7" Type="http://schemas.openxmlformats.org/officeDocument/2006/relationships/hyperlink" Target="https://smart-lab.ru/forum/TRNFP" TargetMode="External"/><Relationship Id="rId12" Type="http://schemas.openxmlformats.org/officeDocument/2006/relationships/hyperlink" Target="https://smart-lab.ru/forum/VKCO" TargetMode="External"/><Relationship Id="rId17" Type="http://schemas.openxmlformats.org/officeDocument/2006/relationships/hyperlink" Target="https://smart-lab.ru/forum/MOEX" TargetMode="External"/><Relationship Id="rId25" Type="http://schemas.openxmlformats.org/officeDocument/2006/relationships/hyperlink" Target="https://smart-lab.ru/forum/PLZL" TargetMode="External"/><Relationship Id="rId33" Type="http://schemas.openxmlformats.org/officeDocument/2006/relationships/hyperlink" Target="https://smart-lab.ru/forum/AFLT" TargetMode="External"/><Relationship Id="rId38" Type="http://schemas.openxmlformats.org/officeDocument/2006/relationships/hyperlink" Target="https://smart-lab.ru/forum/CHMF" TargetMode="External"/><Relationship Id="rId46" Type="http://schemas.openxmlformats.org/officeDocument/2006/relationships/hyperlink" Target="https://smart-lab.ru/forum/LEAS" TargetMode="External"/><Relationship Id="rId2" Type="http://schemas.openxmlformats.org/officeDocument/2006/relationships/hyperlink" Target="https://smart-lab.ru/forum/LKOH" TargetMode="External"/><Relationship Id="rId16" Type="http://schemas.openxmlformats.org/officeDocument/2006/relationships/hyperlink" Target="https://smart-lab.ru/forum/GMKN" TargetMode="External"/><Relationship Id="rId20" Type="http://schemas.openxmlformats.org/officeDocument/2006/relationships/hyperlink" Target="https://smart-lab.ru/forum/FIVE" TargetMode="External"/><Relationship Id="rId29" Type="http://schemas.openxmlformats.org/officeDocument/2006/relationships/hyperlink" Target="https://smart-lab.ru/forum/MTSS" TargetMode="External"/><Relationship Id="rId41" Type="http://schemas.openxmlformats.org/officeDocument/2006/relationships/hyperlink" Target="https://smart-lab.ru/forum/IRA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mart-lab.ru/forum/PIKK" TargetMode="External"/><Relationship Id="rId11" Type="http://schemas.openxmlformats.org/officeDocument/2006/relationships/hyperlink" Target="https://smart-lab.ru/forum/TATN" TargetMode="External"/><Relationship Id="rId24" Type="http://schemas.openxmlformats.org/officeDocument/2006/relationships/hyperlink" Target="https://smart-lab.ru/forum/ENPG" TargetMode="External"/><Relationship Id="rId32" Type="http://schemas.openxmlformats.org/officeDocument/2006/relationships/hyperlink" Target="https://smart-lab.ru/forum/SELG" TargetMode="External"/><Relationship Id="rId37" Type="http://schemas.openxmlformats.org/officeDocument/2006/relationships/hyperlink" Target="https://smart-lab.ru/forum/UPRO" TargetMode="External"/><Relationship Id="rId40" Type="http://schemas.openxmlformats.org/officeDocument/2006/relationships/hyperlink" Target="https://smart-lab.ru/forum/MTLR" TargetMode="External"/><Relationship Id="rId45" Type="http://schemas.openxmlformats.org/officeDocument/2006/relationships/hyperlink" Target="https://smart-lab.ru/forum/PHOR" TargetMode="External"/><Relationship Id="rId5" Type="http://schemas.openxmlformats.org/officeDocument/2006/relationships/hyperlink" Target="https://smart-lab.ru/forum/SBER" TargetMode="External"/><Relationship Id="rId15" Type="http://schemas.openxmlformats.org/officeDocument/2006/relationships/hyperlink" Target="https://smart-lab.ru/forum/BSPB" TargetMode="External"/><Relationship Id="rId23" Type="http://schemas.openxmlformats.org/officeDocument/2006/relationships/hyperlink" Target="https://smart-lab.ru/forum/MAGN" TargetMode="External"/><Relationship Id="rId28" Type="http://schemas.openxmlformats.org/officeDocument/2006/relationships/hyperlink" Target="https://smart-lab.ru/forum/SNGS" TargetMode="External"/><Relationship Id="rId36" Type="http://schemas.openxmlformats.org/officeDocument/2006/relationships/hyperlink" Target="https://smart-lab.ru/forum/VTBR" TargetMode="External"/><Relationship Id="rId10" Type="http://schemas.openxmlformats.org/officeDocument/2006/relationships/hyperlink" Target="https://smart-lab.ru/forum/AFKS" TargetMode="External"/><Relationship Id="rId19" Type="http://schemas.openxmlformats.org/officeDocument/2006/relationships/hyperlink" Target="https://smart-lab.ru/forum/TCSG" TargetMode="External"/><Relationship Id="rId31" Type="http://schemas.openxmlformats.org/officeDocument/2006/relationships/hyperlink" Target="https://smart-lab.ru/forum/RTKM" TargetMode="External"/><Relationship Id="rId44" Type="http://schemas.openxmlformats.org/officeDocument/2006/relationships/hyperlink" Target="https://smart-lab.ru/forum/OZON" TargetMode="External"/><Relationship Id="rId4" Type="http://schemas.openxmlformats.org/officeDocument/2006/relationships/hyperlink" Target="https://smart-lab.ru/forum/CBOM" TargetMode="External"/><Relationship Id="rId9" Type="http://schemas.openxmlformats.org/officeDocument/2006/relationships/hyperlink" Target="https://smart-lab.ru/forum/RUAL" TargetMode="External"/><Relationship Id="rId14" Type="http://schemas.openxmlformats.org/officeDocument/2006/relationships/hyperlink" Target="https://smart-lab.ru/forum/MGNT" TargetMode="External"/><Relationship Id="rId22" Type="http://schemas.openxmlformats.org/officeDocument/2006/relationships/hyperlink" Target="https://smart-lab.ru/forum/NVTK" TargetMode="External"/><Relationship Id="rId27" Type="http://schemas.openxmlformats.org/officeDocument/2006/relationships/hyperlink" Target="https://smart-lab.ru/forum/ASTR" TargetMode="External"/><Relationship Id="rId30" Type="http://schemas.openxmlformats.org/officeDocument/2006/relationships/hyperlink" Target="https://smart-lab.ru/forum/MSNG" TargetMode="External"/><Relationship Id="rId35" Type="http://schemas.openxmlformats.org/officeDocument/2006/relationships/hyperlink" Target="https://smart-lab.ru/forum/ROSN" TargetMode="External"/><Relationship Id="rId43" Type="http://schemas.openxmlformats.org/officeDocument/2006/relationships/hyperlink" Target="https://smart-lab.ru/forum/HYDR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  <a:blipFill>
            <a:blip r:embed="rId2" cstate="print"/>
            <a:tile tx="0" ty="0" sx="100000" sy="100000" flip="none" algn="tl"/>
          </a:blip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ru-RU" sz="3200" b="1" dirty="0" smtClean="0">
                <a:solidFill>
                  <a:srgbClr val="FF0000"/>
                </a:solidFill>
              </a:rPr>
              <a:t>Основы грамотного инвестирования</a:t>
            </a:r>
            <a:endParaRPr lang="ru-RU" sz="3200" b="1" dirty="0">
              <a:solidFill>
                <a:srgbClr val="FF0000"/>
              </a:solidFill>
            </a:endParaRPr>
          </a:p>
        </p:txBody>
      </p:sp>
      <p:sp>
        <p:nvSpPr>
          <p:cNvPr id="48129" name="Rectangle 1"/>
          <p:cNvSpPr>
            <a:spLocks noChangeArrowheads="1"/>
          </p:cNvSpPr>
          <p:nvPr/>
        </p:nvSpPr>
        <p:spPr bwMode="auto">
          <a:xfrm>
            <a:off x="228600" y="1303839"/>
            <a:ext cx="8686800" cy="5339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Уведомление о рисках.</a:t>
            </a:r>
            <a:endParaRPr kumimoji="0" lang="ru-RU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	Информация о финансовых решениях, которую Вы получаете на мероприятии, не является рекомендацией или побуждением к действию. Если Вы используете полученную информацию для принятия инвестиционных решений, то делаете это на свой страх и риск, а также принимаете на себя ответственность за любые последствия таких решений.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lvl="0" algn="just" eaLnBrk="0" hangingPunct="0"/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	Инвестиции сопряжены с риском и могут привести как к прибыли, так и к убыткам</a:t>
            </a:r>
            <a:r>
              <a:rPr lang="ru-RU" sz="2400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 Помните, что убытки могут привести к потере всей суммы ваших инвестиций.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	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Не инвестируйте денежные средства, взятые в долг или кредит.</a:t>
            </a:r>
            <a:endParaRPr kumimoji="0" lang="ru-RU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	Принимайте решения взвешенно, оценивая возможные риски.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33400" y="3429000"/>
            <a:ext cx="8160789" cy="267652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3200" b="1" dirty="0" smtClean="0">
                <a:solidFill>
                  <a:schemeClr val="bg2">
                    <a:lumMod val="10000"/>
                  </a:schemeClr>
                </a:solidFill>
              </a:rPr>
              <a:t>Вопросы инвестора</a:t>
            </a:r>
            <a:r>
              <a:rPr lang="ru-RU" sz="3200" dirty="0" smtClean="0">
                <a:solidFill>
                  <a:schemeClr val="bg2">
                    <a:lumMod val="10000"/>
                  </a:schemeClr>
                </a:solidFill>
              </a:rPr>
              <a:t>:</a:t>
            </a:r>
          </a:p>
          <a:p>
            <a:pPr algn="just"/>
            <a:endParaRPr lang="ru-RU" sz="3200" dirty="0" smtClean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r>
              <a:rPr lang="ru-RU" sz="3200" dirty="0" smtClean="0">
                <a:solidFill>
                  <a:schemeClr val="bg2">
                    <a:lumMod val="10000"/>
                  </a:schemeClr>
                </a:solidFill>
              </a:rPr>
              <a:t> -  Куда вложить</a:t>
            </a:r>
          </a:p>
          <a:p>
            <a:pPr algn="just"/>
            <a:r>
              <a:rPr lang="ru-RU" sz="3200" dirty="0" smtClean="0">
                <a:solidFill>
                  <a:schemeClr val="bg2">
                    <a:lumMod val="10000"/>
                  </a:schemeClr>
                </a:solidFill>
              </a:rPr>
              <a:t>-   Когда вложить</a:t>
            </a:r>
          </a:p>
          <a:p>
            <a:pPr algn="just"/>
            <a:r>
              <a:rPr lang="ru-RU" sz="3200" dirty="0" smtClean="0">
                <a:solidFill>
                  <a:schemeClr val="bg2">
                    <a:lumMod val="10000"/>
                  </a:schemeClr>
                </a:solidFill>
              </a:rPr>
              <a:t>-   Когда и/или на каких уровнях выйти</a:t>
            </a:r>
            <a:endParaRPr lang="en-US" sz="3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0" y="1628775"/>
            <a:ext cx="685800" cy="5229225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auto">
          <a:xfrm rot="5371771" flipV="1">
            <a:off x="6103938" y="2028825"/>
            <a:ext cx="5100638" cy="1004887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8" name="Заголовок 1"/>
          <p:cNvSpPr txBox="1">
            <a:spLocks/>
          </p:cNvSpPr>
          <p:nvPr/>
        </p:nvSpPr>
        <p:spPr bwMode="auto">
          <a:xfrm>
            <a:off x="457200" y="533400"/>
            <a:ext cx="8229600" cy="1143000"/>
          </a:xfrm>
          <a:prstGeom prst="rect">
            <a:avLst/>
          </a:prstGeom>
          <a:ln w="9525" cap="flat" cmpd="sng" algn="ctr">
            <a:solidFill>
              <a:schemeClr val="accent4">
                <a:shade val="95000"/>
                <a:satMod val="105000"/>
              </a:schemeClr>
            </a:solidFill>
            <a:prstDash val="solid"/>
            <a:miter lim="800000"/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0" i="0" u="none" strike="noStrike" kern="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Инвестиции</a:t>
            </a:r>
            <a:endParaRPr kumimoji="0" lang="ru-RU" sz="44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 descr="https://hq-broker.info/wp-content/uploads/2018/04/1-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1752601"/>
            <a:ext cx="2944985" cy="38100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AutoShape 3"/>
          <p:cNvSpPr>
            <a:spLocks noChangeArrowheads="1"/>
          </p:cNvSpPr>
          <p:nvPr/>
        </p:nvSpPr>
        <p:spPr bwMode="auto">
          <a:xfrm rot="5371771" flipV="1">
            <a:off x="6103938" y="2028825"/>
            <a:ext cx="5100638" cy="1004887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11" name="AutoShape 4"/>
          <p:cNvSpPr>
            <a:spLocks noChangeArrowheads="1"/>
          </p:cNvSpPr>
          <p:nvPr/>
        </p:nvSpPr>
        <p:spPr bwMode="auto">
          <a:xfrm>
            <a:off x="0" y="1628775"/>
            <a:ext cx="685800" cy="5229225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12" name="TextBox 27"/>
          <p:cNvSpPr txBox="1">
            <a:spLocks noChangeArrowheads="1"/>
          </p:cNvSpPr>
          <p:nvPr/>
        </p:nvSpPr>
        <p:spPr bwMode="auto">
          <a:xfrm>
            <a:off x="2362200" y="457200"/>
            <a:ext cx="4495800" cy="70788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ru-RU" sz="4000" b="1" dirty="0" smtClean="0">
                <a:latin typeface="Times New Roman" pitchFamily="18" charset="0"/>
                <a:cs typeface="Times New Roman" pitchFamily="18" charset="0"/>
              </a:rPr>
              <a:t>Виды инвестиций</a:t>
            </a:r>
            <a:endParaRPr lang="ru-RU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27"/>
          <p:cNvSpPr txBox="1">
            <a:spLocks noChangeArrowheads="1"/>
          </p:cNvSpPr>
          <p:nvPr/>
        </p:nvSpPr>
        <p:spPr bwMode="auto">
          <a:xfrm>
            <a:off x="914400" y="1287244"/>
            <a:ext cx="5943600" cy="5570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1. Депозиты в банках</a:t>
            </a:r>
          </a:p>
          <a:p>
            <a:pPr>
              <a:lnSpc>
                <a:spcPct val="150000"/>
              </a:lnSpc>
            </a:pP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2. Драгоценные металлы</a:t>
            </a:r>
          </a:p>
          <a:p>
            <a:pPr>
              <a:lnSpc>
                <a:spcPct val="150000"/>
              </a:lnSpc>
            </a:pP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3. Акции, облигации, паи</a:t>
            </a:r>
          </a:p>
          <a:p>
            <a:pPr>
              <a:lnSpc>
                <a:spcPct val="150000"/>
              </a:lnSpc>
            </a:pP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4. Недвижимость</a:t>
            </a:r>
          </a:p>
          <a:p>
            <a:pPr>
              <a:lnSpc>
                <a:spcPct val="150000"/>
              </a:lnSpc>
            </a:pP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5. Валюта </a:t>
            </a:r>
          </a:p>
          <a:p>
            <a:pPr>
              <a:lnSpc>
                <a:spcPct val="150000"/>
              </a:lnSpc>
            </a:pP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6. Прочее</a:t>
            </a:r>
          </a:p>
          <a:p>
            <a:pPr>
              <a:lnSpc>
                <a:spcPct val="150000"/>
              </a:lnSpc>
            </a:pP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ru-RU" sz="24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- антиквариат</a:t>
            </a:r>
          </a:p>
          <a:p>
            <a:pPr>
              <a:lnSpc>
                <a:spcPct val="150000"/>
              </a:lnSpc>
            </a:pPr>
            <a:r>
              <a:rPr lang="ru-RU" sz="24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  - монеты</a:t>
            </a:r>
          </a:p>
          <a:p>
            <a:pPr>
              <a:lnSpc>
                <a:spcPct val="150000"/>
              </a:lnSpc>
            </a:pPr>
            <a:r>
              <a:rPr lang="ru-RU" sz="24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  - …</a:t>
            </a:r>
          </a:p>
          <a:p>
            <a:pPr algn="ctr"/>
            <a:endParaRPr lang="ru-RU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 descr="https://dubcitybeta.files.wordpress.com/2014/08/procuremen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3048000"/>
            <a:ext cx="4209565" cy="3505199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AutoShape 3"/>
          <p:cNvSpPr>
            <a:spLocks noChangeArrowheads="1"/>
          </p:cNvSpPr>
          <p:nvPr/>
        </p:nvSpPr>
        <p:spPr bwMode="auto">
          <a:xfrm rot="5400000" flipV="1">
            <a:off x="6126163" y="2106612"/>
            <a:ext cx="5100638" cy="893763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8435" name="AutoShape 4"/>
          <p:cNvSpPr>
            <a:spLocks noChangeArrowheads="1"/>
          </p:cNvSpPr>
          <p:nvPr/>
        </p:nvSpPr>
        <p:spPr bwMode="auto">
          <a:xfrm>
            <a:off x="0" y="1628775"/>
            <a:ext cx="685800" cy="5229225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8436" name="AutoShape 24"/>
          <p:cNvSpPr>
            <a:spLocks noChangeArrowheads="1"/>
          </p:cNvSpPr>
          <p:nvPr/>
        </p:nvSpPr>
        <p:spPr bwMode="auto">
          <a:xfrm>
            <a:off x="2438400" y="533400"/>
            <a:ext cx="4765675" cy="647700"/>
          </a:xfrm>
          <a:prstGeom prst="roundRect">
            <a:avLst>
              <a:gd name="adj" fmla="val 16667"/>
            </a:avLst>
          </a:prstGeom>
          <a:solidFill>
            <a:srgbClr val="6699FF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3200" b="1"/>
              <a:t>Депозиты в банке</a:t>
            </a:r>
          </a:p>
        </p:txBody>
      </p:sp>
      <p:sp>
        <p:nvSpPr>
          <p:cNvPr id="18437" name="AutoShape 24"/>
          <p:cNvSpPr>
            <a:spLocks noChangeArrowheads="1"/>
          </p:cNvSpPr>
          <p:nvPr/>
        </p:nvSpPr>
        <p:spPr bwMode="auto">
          <a:xfrm>
            <a:off x="685800" y="6096000"/>
            <a:ext cx="2403475" cy="511175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/>
              <a:t>Доходность</a:t>
            </a:r>
          </a:p>
        </p:txBody>
      </p:sp>
      <p:sp>
        <p:nvSpPr>
          <p:cNvPr id="18438" name="AutoShape 24"/>
          <p:cNvSpPr>
            <a:spLocks noChangeArrowheads="1"/>
          </p:cNvSpPr>
          <p:nvPr/>
        </p:nvSpPr>
        <p:spPr bwMode="auto">
          <a:xfrm>
            <a:off x="3505200" y="6096000"/>
            <a:ext cx="2022475" cy="511175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/>
              <a:t>Риск</a:t>
            </a:r>
          </a:p>
        </p:txBody>
      </p:sp>
      <p:sp>
        <p:nvSpPr>
          <p:cNvPr id="18439" name="AutoShape 24"/>
          <p:cNvSpPr>
            <a:spLocks noChangeArrowheads="1"/>
          </p:cNvSpPr>
          <p:nvPr/>
        </p:nvSpPr>
        <p:spPr bwMode="auto">
          <a:xfrm>
            <a:off x="5943600" y="6096000"/>
            <a:ext cx="2438400" cy="511175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/>
              <a:t>Ликвидность</a:t>
            </a:r>
          </a:p>
        </p:txBody>
      </p:sp>
      <p:pic>
        <p:nvPicPr>
          <p:cNvPr id="1844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1371600"/>
            <a:ext cx="4800600" cy="358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AutoShape 3"/>
          <p:cNvSpPr>
            <a:spLocks noChangeArrowheads="1"/>
          </p:cNvSpPr>
          <p:nvPr/>
        </p:nvSpPr>
        <p:spPr bwMode="auto">
          <a:xfrm rot="5400000" flipV="1">
            <a:off x="6126163" y="2106612"/>
            <a:ext cx="5100638" cy="893763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8435" name="AutoShape 4"/>
          <p:cNvSpPr>
            <a:spLocks noChangeArrowheads="1"/>
          </p:cNvSpPr>
          <p:nvPr/>
        </p:nvSpPr>
        <p:spPr bwMode="auto">
          <a:xfrm>
            <a:off x="0" y="1628775"/>
            <a:ext cx="685800" cy="5229225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8436" name="AutoShape 24"/>
          <p:cNvSpPr>
            <a:spLocks noChangeArrowheads="1"/>
          </p:cNvSpPr>
          <p:nvPr/>
        </p:nvSpPr>
        <p:spPr bwMode="auto">
          <a:xfrm>
            <a:off x="2438400" y="533400"/>
            <a:ext cx="4765675" cy="647700"/>
          </a:xfrm>
          <a:prstGeom prst="roundRect">
            <a:avLst>
              <a:gd name="adj" fmla="val 16667"/>
            </a:avLst>
          </a:prstGeom>
          <a:solidFill>
            <a:srgbClr val="6699FF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3200" b="1"/>
              <a:t>Депозиты в банке</a:t>
            </a:r>
          </a:p>
        </p:txBody>
      </p:sp>
      <p:sp>
        <p:nvSpPr>
          <p:cNvPr id="18437" name="AutoShape 24"/>
          <p:cNvSpPr>
            <a:spLocks noChangeArrowheads="1"/>
          </p:cNvSpPr>
          <p:nvPr/>
        </p:nvSpPr>
        <p:spPr bwMode="auto">
          <a:xfrm>
            <a:off x="685800" y="6096000"/>
            <a:ext cx="2403475" cy="511175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/>
              <a:t>Доходность</a:t>
            </a:r>
          </a:p>
        </p:txBody>
      </p:sp>
      <p:sp>
        <p:nvSpPr>
          <p:cNvPr id="18438" name="AutoShape 24"/>
          <p:cNvSpPr>
            <a:spLocks noChangeArrowheads="1"/>
          </p:cNvSpPr>
          <p:nvPr/>
        </p:nvSpPr>
        <p:spPr bwMode="auto">
          <a:xfrm>
            <a:off x="3505200" y="6096000"/>
            <a:ext cx="2022475" cy="511175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/>
              <a:t>Риск</a:t>
            </a:r>
          </a:p>
        </p:txBody>
      </p:sp>
      <p:sp>
        <p:nvSpPr>
          <p:cNvPr id="18439" name="AutoShape 24"/>
          <p:cNvSpPr>
            <a:spLocks noChangeArrowheads="1"/>
          </p:cNvSpPr>
          <p:nvPr/>
        </p:nvSpPr>
        <p:spPr bwMode="auto">
          <a:xfrm>
            <a:off x="5943600" y="6096000"/>
            <a:ext cx="2438400" cy="511175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/>
              <a:t>Ликвидность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9200" y="1676400"/>
            <a:ext cx="74676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Вклады в рублях</a:t>
            </a:r>
          </a:p>
          <a:p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Вклады в валюте</a:t>
            </a:r>
          </a:p>
          <a:p>
            <a:endParaRPr lang="ru-RU" sz="32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ОМС (обезличенные металлические счета)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990600" y="1676400"/>
            <a:ext cx="3733800" cy="1066800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990600" y="2971800"/>
            <a:ext cx="7467600" cy="838200"/>
          </a:xfrm>
          <a:prstGeom prst="rect">
            <a:avLst/>
          </a:prstGeom>
          <a:solidFill>
            <a:srgbClr val="7030A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990600" y="4572000"/>
            <a:ext cx="7467600" cy="1066800"/>
          </a:xfrm>
          <a:prstGeom prst="rect">
            <a:avLst/>
          </a:prstGeom>
          <a:solidFill>
            <a:srgbClr val="FF00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1066800" y="4572000"/>
            <a:ext cx="4800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Накопительное страхование</a:t>
            </a:r>
          </a:p>
          <a:p>
            <a:r>
              <a:rPr lang="ru-RU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Инвестиционное страхование</a:t>
            </a:r>
            <a:endParaRPr lang="ru-RU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AutoShape 3"/>
          <p:cNvSpPr>
            <a:spLocks noChangeArrowheads="1"/>
          </p:cNvSpPr>
          <p:nvPr/>
        </p:nvSpPr>
        <p:spPr bwMode="auto">
          <a:xfrm rot="5371771" flipV="1">
            <a:off x="6103938" y="2028825"/>
            <a:ext cx="5100638" cy="1004887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9459" name="AutoShape 4"/>
          <p:cNvSpPr>
            <a:spLocks noChangeArrowheads="1"/>
          </p:cNvSpPr>
          <p:nvPr/>
        </p:nvSpPr>
        <p:spPr bwMode="auto">
          <a:xfrm>
            <a:off x="0" y="1628775"/>
            <a:ext cx="685800" cy="5229225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9460" name="AutoShape 24"/>
          <p:cNvSpPr>
            <a:spLocks noChangeArrowheads="1"/>
          </p:cNvSpPr>
          <p:nvPr/>
        </p:nvSpPr>
        <p:spPr bwMode="auto">
          <a:xfrm>
            <a:off x="685800" y="6096000"/>
            <a:ext cx="2403475" cy="511175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/>
              <a:t>Доходность</a:t>
            </a:r>
          </a:p>
        </p:txBody>
      </p:sp>
      <p:sp>
        <p:nvSpPr>
          <p:cNvPr id="19461" name="AutoShape 24"/>
          <p:cNvSpPr>
            <a:spLocks noChangeArrowheads="1"/>
          </p:cNvSpPr>
          <p:nvPr/>
        </p:nvSpPr>
        <p:spPr bwMode="auto">
          <a:xfrm>
            <a:off x="3505200" y="6096000"/>
            <a:ext cx="2022475" cy="511175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/>
              <a:t>Риск</a:t>
            </a: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838200" y="6705600"/>
            <a:ext cx="762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63" name="TextBox 13"/>
          <p:cNvSpPr txBox="1">
            <a:spLocks noChangeArrowheads="1"/>
          </p:cNvSpPr>
          <p:nvPr/>
        </p:nvSpPr>
        <p:spPr bwMode="auto">
          <a:xfrm>
            <a:off x="1905000" y="76200"/>
            <a:ext cx="5562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400" b="1" dirty="0" err="1" smtClean="0"/>
              <a:t>Системообразующие</a:t>
            </a:r>
            <a:r>
              <a:rPr lang="ru-RU" sz="2400" b="1" dirty="0" smtClean="0"/>
              <a:t> банки России</a:t>
            </a:r>
            <a:endParaRPr lang="ru-RU" sz="2400" b="1" dirty="0"/>
          </a:p>
        </p:txBody>
      </p:sp>
      <p:sp>
        <p:nvSpPr>
          <p:cNvPr id="19465" name="AutoShape 24"/>
          <p:cNvSpPr>
            <a:spLocks noChangeArrowheads="1"/>
          </p:cNvSpPr>
          <p:nvPr/>
        </p:nvSpPr>
        <p:spPr bwMode="auto">
          <a:xfrm>
            <a:off x="5791200" y="4953000"/>
            <a:ext cx="2438400" cy="511175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/>
              <a:t>Ликвидность</a:t>
            </a:r>
          </a:p>
        </p:txBody>
      </p:sp>
      <p:cxnSp>
        <p:nvCxnSpPr>
          <p:cNvPr id="15" name="Прямая со стрелкой 14"/>
          <p:cNvCxnSpPr/>
          <p:nvPr/>
        </p:nvCxnSpPr>
        <p:spPr>
          <a:xfrm rot="5400000" flipH="1" flipV="1">
            <a:off x="6440488" y="6056312"/>
            <a:ext cx="1143000" cy="3175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85800" y="838200"/>
            <a:ext cx="78486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1. Сбербанк</a:t>
            </a:r>
          </a:p>
          <a:p>
            <a:r>
              <a:rPr lang="ru-RU" sz="2400" dirty="0" smtClean="0"/>
              <a:t>2. ВТБ</a:t>
            </a:r>
          </a:p>
          <a:p>
            <a:r>
              <a:rPr lang="ru-RU" sz="2400" dirty="0" smtClean="0"/>
              <a:t>3. </a:t>
            </a:r>
            <a:r>
              <a:rPr lang="ru-RU" sz="2400" dirty="0" err="1" smtClean="0"/>
              <a:t>Газпромбанк</a:t>
            </a:r>
            <a:endParaRPr lang="ru-RU" sz="2400" dirty="0" smtClean="0"/>
          </a:p>
          <a:p>
            <a:r>
              <a:rPr lang="ru-RU" sz="2400" dirty="0" smtClean="0"/>
              <a:t>4. Альфа-банк</a:t>
            </a:r>
          </a:p>
          <a:p>
            <a:r>
              <a:rPr lang="ru-RU" sz="2400" dirty="0" smtClean="0"/>
              <a:t>5. Банк Открытие</a:t>
            </a:r>
          </a:p>
          <a:p>
            <a:r>
              <a:rPr lang="ru-RU" sz="2400" dirty="0" smtClean="0"/>
              <a:t>6. </a:t>
            </a:r>
            <a:r>
              <a:rPr lang="ru-RU" sz="2400" dirty="0" err="1" smtClean="0"/>
              <a:t>Россельхозбанк</a:t>
            </a:r>
            <a:endParaRPr lang="ru-RU" sz="2400" dirty="0" smtClean="0"/>
          </a:p>
          <a:p>
            <a:r>
              <a:rPr lang="ru-RU" sz="2400" dirty="0" smtClean="0"/>
              <a:t>7. </a:t>
            </a:r>
            <a:r>
              <a:rPr lang="ru-RU" sz="2400" dirty="0" err="1" smtClean="0"/>
              <a:t>Росбанк</a:t>
            </a:r>
            <a:endParaRPr lang="ru-RU" sz="2400" dirty="0" smtClean="0"/>
          </a:p>
          <a:p>
            <a:r>
              <a:rPr lang="ru-RU" sz="2400" dirty="0" smtClean="0"/>
              <a:t>8. </a:t>
            </a:r>
            <a:r>
              <a:rPr lang="ru-RU" sz="2400" dirty="0" err="1" smtClean="0"/>
              <a:t>Промсвязьбанк</a:t>
            </a:r>
            <a:endParaRPr lang="ru-RU" sz="2400" dirty="0" smtClean="0"/>
          </a:p>
          <a:p>
            <a:r>
              <a:rPr lang="ru-RU" sz="2400" dirty="0" smtClean="0"/>
              <a:t>9. Московский кредитный банк</a:t>
            </a:r>
          </a:p>
          <a:p>
            <a:r>
              <a:rPr lang="ru-RU" sz="2400" dirty="0" smtClean="0"/>
              <a:t>10. </a:t>
            </a:r>
            <a:r>
              <a:rPr lang="ru-RU" sz="2400" dirty="0" err="1" smtClean="0"/>
              <a:t>ЮниКредит</a:t>
            </a:r>
            <a:r>
              <a:rPr lang="ru-RU" sz="2400" dirty="0" smtClean="0"/>
              <a:t> банк</a:t>
            </a:r>
          </a:p>
          <a:p>
            <a:r>
              <a:rPr lang="ru-RU" sz="2400" dirty="0" smtClean="0"/>
              <a:t>11. </a:t>
            </a:r>
            <a:r>
              <a:rPr lang="ru-RU" sz="2400" dirty="0" err="1" smtClean="0"/>
              <a:t>Райффайзенбанк</a:t>
            </a:r>
            <a:endParaRPr lang="ru-RU" sz="2400" dirty="0" smtClean="0"/>
          </a:p>
          <a:p>
            <a:r>
              <a:rPr lang="ru-RU" sz="2400" dirty="0" smtClean="0"/>
              <a:t>12. </a:t>
            </a:r>
            <a:r>
              <a:rPr lang="ru-RU" sz="2400" dirty="0" err="1" smtClean="0"/>
              <a:t>Совкомбанк</a:t>
            </a:r>
            <a:endParaRPr lang="en-US" sz="2400" dirty="0" smtClean="0"/>
          </a:p>
          <a:p>
            <a:r>
              <a:rPr lang="en-US" sz="2400" dirty="0" smtClean="0"/>
              <a:t>13</a:t>
            </a:r>
            <a:r>
              <a:rPr lang="ru-RU" sz="2400" dirty="0" smtClean="0"/>
              <a:t>. Т-банк</a:t>
            </a:r>
            <a:endParaRPr lang="ru-RU" sz="24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0"/>
            <a:ext cx="8229600" cy="549275"/>
          </a:xfrm>
        </p:spPr>
        <p:txBody>
          <a:bodyPr/>
          <a:lstStyle/>
          <a:p>
            <a:pPr eaLnBrk="1" hangingPunct="1"/>
            <a:r>
              <a:rPr lang="ru-RU" sz="3200" b="1" smtClean="0"/>
              <a:t>Капитализация накоплений</a:t>
            </a:r>
          </a:p>
        </p:txBody>
      </p:sp>
      <p:graphicFrame>
        <p:nvGraphicFramePr>
          <p:cNvPr id="26627" name="Group 3"/>
          <p:cNvGraphicFramePr>
            <a:graphicFrameLocks noGrp="1"/>
          </p:cNvGraphicFramePr>
          <p:nvPr>
            <p:ph sz="half" idx="1"/>
          </p:nvPr>
        </p:nvGraphicFramePr>
        <p:xfrm>
          <a:off x="323850" y="476250"/>
          <a:ext cx="8497888" cy="6217920"/>
        </p:xfrm>
        <a:graphic>
          <a:graphicData uri="http://schemas.openxmlformats.org/drawingml/2006/table">
            <a:tbl>
              <a:tblPr/>
              <a:tblGrid>
                <a:gridCol w="862013"/>
                <a:gridCol w="941387"/>
                <a:gridCol w="1497013"/>
                <a:gridCol w="1806575"/>
                <a:gridCol w="1584325"/>
                <a:gridCol w="1806575"/>
              </a:tblGrid>
              <a:tr h="331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charset="-52"/>
                          <a:cs typeface="Times New Roman" pitchFamily="18" charset="0"/>
                        </a:rPr>
                        <a:t> ГОДА</a:t>
                      </a: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charset="-52"/>
                          <a:cs typeface="Times New Roman" pitchFamily="18" charset="0"/>
                        </a:rPr>
                        <a:t> </a:t>
                      </a: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charset="-52"/>
                          <a:cs typeface="Times New Roman" pitchFamily="18" charset="0"/>
                        </a:rPr>
                        <a:t>Накопления 1000 р в месяц с капитализацией</a:t>
                      </a: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254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charset="-52"/>
                          <a:cs typeface="Times New Roman" pitchFamily="18" charset="0"/>
                        </a:rPr>
                        <a:t> </a:t>
                      </a: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   0%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5%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10%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15%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20%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</a:tr>
              <a:tr h="25241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charset="-52"/>
                          <a:cs typeface="Times New Roman" pitchFamily="18" charset="0"/>
                        </a:rPr>
                        <a:t>1</a:t>
                      </a: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12000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12 000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12 000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12 000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 Cyr" charset="-52"/>
                          <a:cs typeface="Times New Roman" pitchFamily="18" charset="0"/>
                        </a:rPr>
                        <a:t>12 000</a:t>
                      </a:r>
                      <a:endParaRPr kumimoji="0" lang="ru-RU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5241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charset="-52"/>
                          <a:cs typeface="Times New Roman" pitchFamily="18" charset="0"/>
                        </a:rPr>
                        <a:t>2</a:t>
                      </a: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24000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24 600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25 200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25 800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 Cyr" charset="-52"/>
                          <a:cs typeface="Times New Roman" pitchFamily="18" charset="0"/>
                        </a:rPr>
                        <a:t>26 400</a:t>
                      </a:r>
                      <a:endParaRPr kumimoji="0" lang="ru-RU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5241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charset="-52"/>
                          <a:cs typeface="Times New Roman" pitchFamily="18" charset="0"/>
                        </a:rPr>
                        <a:t>3</a:t>
                      </a: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36000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37 830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39 720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41 670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 Cyr" charset="-52"/>
                          <a:cs typeface="Times New Roman" pitchFamily="18" charset="0"/>
                        </a:rPr>
                        <a:t>43 680</a:t>
                      </a:r>
                      <a:endParaRPr kumimoji="0" lang="ru-RU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5241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charset="-52"/>
                          <a:cs typeface="Times New Roman" pitchFamily="18" charset="0"/>
                        </a:rPr>
                        <a:t>4</a:t>
                      </a: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48000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51 722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55 692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59 921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 Cyr" charset="-52"/>
                          <a:cs typeface="Times New Roman" pitchFamily="18" charset="0"/>
                        </a:rPr>
                        <a:t>64 416</a:t>
                      </a:r>
                      <a:endParaRPr kumimoji="0" lang="ru-RU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charset="-52"/>
                          <a:cs typeface="Times New Roman" pitchFamily="18" charset="0"/>
                        </a:rPr>
                        <a:t>5</a:t>
                      </a: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60000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66 308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73 261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80 909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 Cyr" charset="-52"/>
                          <a:cs typeface="Times New Roman" pitchFamily="18" charset="0"/>
                        </a:rPr>
                        <a:t>89 299</a:t>
                      </a:r>
                      <a:endParaRPr kumimoji="0" lang="ru-RU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</a:tr>
              <a:tr h="25241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charset="-52"/>
                          <a:cs typeface="Times New Roman" pitchFamily="18" charset="0"/>
                        </a:rPr>
                        <a:t>6</a:t>
                      </a: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72000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81 623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92 587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105 045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 Cyr" charset="-52"/>
                          <a:cs typeface="Times New Roman" pitchFamily="18" charset="0"/>
                        </a:rPr>
                        <a:t>119 159</a:t>
                      </a:r>
                      <a:endParaRPr kumimoji="0" lang="ru-RU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5241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charset="-52"/>
                          <a:cs typeface="Times New Roman" pitchFamily="18" charset="0"/>
                        </a:rPr>
                        <a:t>7</a:t>
                      </a: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84000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97 704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113 846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132 802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 Cyr" charset="-52"/>
                          <a:cs typeface="Times New Roman" pitchFamily="18" charset="0"/>
                        </a:rPr>
                        <a:t>154 991</a:t>
                      </a:r>
                      <a:endParaRPr kumimoji="0" lang="ru-RU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5241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charset="-52"/>
                          <a:cs typeface="Times New Roman" pitchFamily="18" charset="0"/>
                        </a:rPr>
                        <a:t>8</a:t>
                      </a: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96000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114 589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137 231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164 722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 Cyr" charset="-52"/>
                          <a:cs typeface="Times New Roman" pitchFamily="18" charset="0"/>
                        </a:rPr>
                        <a:t>197 989</a:t>
                      </a:r>
                      <a:endParaRPr kumimoji="0" lang="ru-RU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charset="-52"/>
                          <a:cs typeface="Times New Roman" pitchFamily="18" charset="0"/>
                        </a:rPr>
                        <a:t>9</a:t>
                      </a: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108000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132 319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162 954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201 430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 Cyr" charset="-52"/>
                          <a:cs typeface="Times New Roman" pitchFamily="18" charset="0"/>
                        </a:rPr>
                        <a:t>249 587</a:t>
                      </a:r>
                      <a:endParaRPr kumimoji="0" lang="ru-RU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5241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charset="-52"/>
                          <a:cs typeface="Times New Roman" pitchFamily="18" charset="0"/>
                        </a:rPr>
                        <a:t>10</a:t>
                      </a: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120000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150 935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191 249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243 645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 Cyr" charset="-52"/>
                          <a:cs typeface="Times New Roman" pitchFamily="18" charset="0"/>
                        </a:rPr>
                        <a:t>311 504</a:t>
                      </a:r>
                      <a:endParaRPr kumimoji="0" lang="ru-RU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</a:tr>
              <a:tr h="25241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charset="-52"/>
                          <a:cs typeface="Times New Roman" pitchFamily="18" charset="0"/>
                        </a:rPr>
                        <a:t>11</a:t>
                      </a: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132000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170 481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222 374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292 191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 Cyr" charset="-52"/>
                          <a:cs typeface="Times New Roman" pitchFamily="18" charset="0"/>
                        </a:rPr>
                        <a:t>385 805</a:t>
                      </a:r>
                      <a:endParaRPr kumimoji="0" lang="ru-RU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5241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charset="-52"/>
                          <a:cs typeface="Times New Roman" pitchFamily="18" charset="0"/>
                        </a:rPr>
                        <a:t>12</a:t>
                      </a: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144000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191 006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256 611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348 020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 Cyr" charset="-52"/>
                          <a:cs typeface="Times New Roman" pitchFamily="18" charset="0"/>
                        </a:rPr>
                        <a:t>474 966</a:t>
                      </a:r>
                      <a:endParaRPr kumimoji="0" lang="ru-RU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5241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charset="-52"/>
                          <a:cs typeface="Times New Roman" pitchFamily="18" charset="0"/>
                        </a:rPr>
                        <a:t>13</a:t>
                      </a: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156000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212 556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294 273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412 223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 Cyr" charset="-52"/>
                          <a:cs typeface="Times New Roman" pitchFamily="18" charset="0"/>
                        </a:rPr>
                        <a:t>581 959</a:t>
                      </a:r>
                      <a:endParaRPr kumimoji="0" lang="ru-RU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charset="-52"/>
                          <a:cs typeface="Times New Roman" pitchFamily="18" charset="0"/>
                        </a:rPr>
                        <a:t>14</a:t>
                      </a: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168000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235 184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335 700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486 056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 Cyr" charset="-52"/>
                          <a:cs typeface="Times New Roman" pitchFamily="18" charset="0"/>
                        </a:rPr>
                        <a:t>710 351</a:t>
                      </a:r>
                      <a:endParaRPr kumimoji="0" lang="ru-RU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5241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charset="-52"/>
                          <a:cs typeface="Times New Roman" pitchFamily="18" charset="0"/>
                        </a:rPr>
                        <a:t>15</a:t>
                      </a: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180000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258 943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381 270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570 965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 Cyr" charset="-52"/>
                          <a:cs typeface="Times New Roman" pitchFamily="18" charset="0"/>
                        </a:rPr>
                        <a:t>864 421</a:t>
                      </a:r>
                      <a:endParaRPr kumimoji="0" lang="ru-RU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</a:tr>
              <a:tr h="25241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charset="-52"/>
                          <a:cs typeface="Times New Roman" pitchFamily="18" charset="0"/>
                        </a:rPr>
                        <a:t>16</a:t>
                      </a: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192000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283 890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431 397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668 610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 Cyr" charset="-52"/>
                          <a:cs typeface="Times New Roman" pitchFamily="18" charset="0"/>
                        </a:rPr>
                        <a:t>1 049 306</a:t>
                      </a:r>
                      <a:endParaRPr kumimoji="0" lang="ru-RU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5241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charset="-52"/>
                          <a:cs typeface="Times New Roman" pitchFamily="18" charset="0"/>
                        </a:rPr>
                        <a:t>17</a:t>
                      </a: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204000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310 084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486 536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780 901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 Cyr" charset="-52"/>
                          <a:cs typeface="Times New Roman" pitchFamily="18" charset="0"/>
                        </a:rPr>
                        <a:t>1 271 167</a:t>
                      </a:r>
                      <a:endParaRPr kumimoji="0" lang="ru-RU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charset="-52"/>
                          <a:cs typeface="Times New Roman" pitchFamily="18" charset="0"/>
                        </a:rPr>
                        <a:t>18</a:t>
                      </a: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216000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337 589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547 190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910 036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 Cyr" charset="-52"/>
                          <a:cs typeface="Times New Roman" pitchFamily="18" charset="0"/>
                        </a:rPr>
                        <a:t>1 537 400</a:t>
                      </a:r>
                      <a:endParaRPr kumimoji="0" lang="ru-RU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5241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charset="-52"/>
                          <a:cs typeface="Times New Roman" pitchFamily="18" charset="0"/>
                        </a:rPr>
                        <a:t>19</a:t>
                      </a: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228000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366 468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613 909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1 058 542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 Cyr" charset="-52"/>
                          <a:cs typeface="Times New Roman" pitchFamily="18" charset="0"/>
                        </a:rPr>
                        <a:t>1 856 880</a:t>
                      </a:r>
                      <a:endParaRPr kumimoji="0" lang="ru-RU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5241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charset="-52"/>
                          <a:cs typeface="Times New Roman" pitchFamily="18" charset="0"/>
                        </a:rPr>
                        <a:t>20</a:t>
                      </a: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240000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396 791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687 300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pitchFamily="34" charset="0"/>
                          <a:ea typeface="Times New Roman" pitchFamily="18" charset="0"/>
                          <a:cs typeface="Arial" pitchFamily="34" charset="0"/>
                        </a:rPr>
                        <a:t>1 229 323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 Cyr" charset="-52"/>
                          <a:cs typeface="Times New Roman" pitchFamily="18" charset="0"/>
                        </a:rPr>
                        <a:t>2 240 256</a:t>
                      </a:r>
                      <a:endParaRPr kumimoji="0" lang="ru-RU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1"/>
            <a:ext cx="8229600" cy="457200"/>
          </a:xfrm>
        </p:spPr>
        <p:txBody>
          <a:bodyPr/>
          <a:lstStyle/>
          <a:p>
            <a:pPr eaLnBrk="1" hangingPunct="1"/>
            <a:r>
              <a:rPr lang="ru-RU" sz="2400" b="1" dirty="0" smtClean="0"/>
              <a:t>Капитализация накоплений, т. руб.</a:t>
            </a: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152400" y="457200"/>
          <a:ext cx="8839199" cy="6286368"/>
        </p:xfrm>
        <a:graphic>
          <a:graphicData uri="http://schemas.openxmlformats.org/drawingml/2006/table">
            <a:tbl>
              <a:tblPr/>
              <a:tblGrid>
                <a:gridCol w="1614466"/>
                <a:gridCol w="1816273"/>
                <a:gridCol w="1735550"/>
                <a:gridCol w="1755732"/>
                <a:gridCol w="1917178"/>
              </a:tblGrid>
              <a:tr h="17941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Отложили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ГОД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На начало года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Ставка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На конец года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715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2000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 i="0" u="none" strike="noStrike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45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17,4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</a:tr>
              <a:tr h="222715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24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2001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29,4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 i="0" u="none" strike="noStrike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25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36,75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715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36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2002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48,75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 i="0" u="none" strike="noStrike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23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59,96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715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48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2003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71,96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 i="0" u="none" strike="noStrike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18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84,92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715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60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2004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96,92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 i="0" u="none" strike="noStrike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110,48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715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72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2005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122,48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 i="0" u="none" strike="noStrike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13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138,41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</a:tr>
              <a:tr h="222715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84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2006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150,41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 i="0" u="none" strike="noStrike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168,46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715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96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2007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180,46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 i="0" u="none" strike="noStrike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198,5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715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108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2008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210,5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 i="0" u="none" strike="noStrike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231,55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715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120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2009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243,55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 i="0" u="none" strike="noStrike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13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275,21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715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132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2010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287,21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 i="0" u="none" strike="noStrike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8,75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312,34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</a:tr>
              <a:tr h="222715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144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2001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324,34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 i="0" u="none" strike="noStrike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350,29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715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156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2012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362,29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 i="0" u="none" strike="noStrike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391,28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715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168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2013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403,28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 i="0" u="none" strike="noStrike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8,25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436,55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715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180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2014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448,55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 i="0" u="none" strike="noStrike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5,5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473,22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715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192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2015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485,22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 i="0" u="none" strike="noStrike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17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567,7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</a:tr>
              <a:tr h="222715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204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2016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579,7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 i="0" u="none" strike="noStrike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643,47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715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216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2017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655,47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 i="0" u="none" strike="noStrike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721,02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715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228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2018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733,02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 i="0" u="none" strike="noStrike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7,5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787,99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715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240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2019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799,99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 i="0" u="none" strike="noStrike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7,75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861,99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715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252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2020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873,99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 i="0" u="none" strike="noStrike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6,25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928,62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</a:tr>
              <a:tr h="222715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264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2021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940,62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 i="0" u="none" strike="noStrike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4,25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980,59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715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276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2022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992,59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 i="0" u="none" strike="noStrike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8,5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1076,96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715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288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2023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1088,96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 i="0" u="none" strike="noStrike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7,5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1170,63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715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300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2024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1182,63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 i="0" u="none" strike="noStrike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1371,86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715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312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2025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1383,86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 i="0" u="none" strike="noStrike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22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1688,97</a:t>
                      </a:r>
                    </a:p>
                  </a:txBody>
                  <a:tcPr marL="4024" marR="4024" marT="40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394"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024" marR="4024" marT="402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024" marR="4024" marT="402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ru-RU" sz="1400" b="0" i="0" u="none" strike="noStrike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024" marR="4024" marT="402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13,04%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024" marR="4024" marT="402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441,34%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024" marR="4024" marT="402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AutoShape 3"/>
          <p:cNvSpPr>
            <a:spLocks noChangeArrowheads="1"/>
          </p:cNvSpPr>
          <p:nvPr/>
        </p:nvSpPr>
        <p:spPr bwMode="auto">
          <a:xfrm rot="5371771" flipV="1">
            <a:off x="6180931" y="2105819"/>
            <a:ext cx="5100638" cy="850900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1507" name="AutoShape 4"/>
          <p:cNvSpPr>
            <a:spLocks noChangeArrowheads="1"/>
          </p:cNvSpPr>
          <p:nvPr/>
        </p:nvSpPr>
        <p:spPr bwMode="auto">
          <a:xfrm>
            <a:off x="0" y="1628775"/>
            <a:ext cx="685800" cy="5229225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1508" name="AutoShape 24"/>
          <p:cNvSpPr>
            <a:spLocks noChangeArrowheads="1"/>
          </p:cNvSpPr>
          <p:nvPr/>
        </p:nvSpPr>
        <p:spPr bwMode="auto">
          <a:xfrm>
            <a:off x="1371600" y="457200"/>
            <a:ext cx="6746875" cy="647700"/>
          </a:xfrm>
          <a:prstGeom prst="roundRect">
            <a:avLst>
              <a:gd name="adj" fmla="val 16667"/>
            </a:avLst>
          </a:prstGeom>
          <a:solidFill>
            <a:srgbClr val="6699FF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3200" b="1"/>
              <a:t>Инвестиции в валюту</a:t>
            </a:r>
          </a:p>
        </p:txBody>
      </p:sp>
      <p:sp>
        <p:nvSpPr>
          <p:cNvPr id="21509" name="AutoShape 24"/>
          <p:cNvSpPr>
            <a:spLocks noChangeArrowheads="1"/>
          </p:cNvSpPr>
          <p:nvPr/>
        </p:nvSpPr>
        <p:spPr bwMode="auto">
          <a:xfrm>
            <a:off x="762000" y="6019800"/>
            <a:ext cx="2403475" cy="511175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/>
              <a:t>Доходность</a:t>
            </a:r>
          </a:p>
        </p:txBody>
      </p:sp>
      <p:sp>
        <p:nvSpPr>
          <p:cNvPr id="21510" name="AutoShape 24"/>
          <p:cNvSpPr>
            <a:spLocks noChangeArrowheads="1"/>
          </p:cNvSpPr>
          <p:nvPr/>
        </p:nvSpPr>
        <p:spPr bwMode="auto">
          <a:xfrm>
            <a:off x="3505200" y="6019800"/>
            <a:ext cx="2022475" cy="511175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/>
              <a:t>Риск</a:t>
            </a:r>
          </a:p>
        </p:txBody>
      </p:sp>
      <p:sp>
        <p:nvSpPr>
          <p:cNvPr id="21511" name="AutoShape 24"/>
          <p:cNvSpPr>
            <a:spLocks noChangeArrowheads="1"/>
          </p:cNvSpPr>
          <p:nvPr/>
        </p:nvSpPr>
        <p:spPr bwMode="auto">
          <a:xfrm>
            <a:off x="5943600" y="6019800"/>
            <a:ext cx="2438400" cy="511175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/>
              <a:t>Ликвидность</a:t>
            </a:r>
          </a:p>
        </p:txBody>
      </p:sp>
      <p:pic>
        <p:nvPicPr>
          <p:cNvPr id="215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55838" y="1219200"/>
            <a:ext cx="5133975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399" y="685800"/>
            <a:ext cx="887162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530" name="AutoShape 3"/>
          <p:cNvSpPr>
            <a:spLocks noChangeArrowheads="1"/>
          </p:cNvSpPr>
          <p:nvPr/>
        </p:nvSpPr>
        <p:spPr bwMode="auto">
          <a:xfrm rot="5400000" flipV="1">
            <a:off x="6180931" y="2105819"/>
            <a:ext cx="5100638" cy="850900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2531" name="AutoShape 4"/>
          <p:cNvSpPr>
            <a:spLocks noChangeArrowheads="1"/>
          </p:cNvSpPr>
          <p:nvPr/>
        </p:nvSpPr>
        <p:spPr bwMode="auto">
          <a:xfrm>
            <a:off x="0" y="1628775"/>
            <a:ext cx="685800" cy="5229225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2532" name="AutoShape 24"/>
          <p:cNvSpPr>
            <a:spLocks noChangeArrowheads="1"/>
          </p:cNvSpPr>
          <p:nvPr/>
        </p:nvSpPr>
        <p:spPr bwMode="auto">
          <a:xfrm>
            <a:off x="1447800" y="0"/>
            <a:ext cx="6746875" cy="647700"/>
          </a:xfrm>
          <a:prstGeom prst="roundRect">
            <a:avLst>
              <a:gd name="adj" fmla="val 16667"/>
            </a:avLst>
          </a:prstGeom>
          <a:solidFill>
            <a:srgbClr val="6699FF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3200" b="1"/>
              <a:t>Инвестиции в валюту</a:t>
            </a:r>
          </a:p>
        </p:txBody>
      </p:sp>
      <p:sp>
        <p:nvSpPr>
          <p:cNvPr id="22533" name="AutoShape 24"/>
          <p:cNvSpPr>
            <a:spLocks noChangeArrowheads="1"/>
          </p:cNvSpPr>
          <p:nvPr/>
        </p:nvSpPr>
        <p:spPr bwMode="auto">
          <a:xfrm>
            <a:off x="762000" y="5486400"/>
            <a:ext cx="2403475" cy="511175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/>
              <a:t>Доходность</a:t>
            </a:r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838200" y="6705600"/>
            <a:ext cx="762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rot="5400000" flipH="1" flipV="1">
            <a:off x="4265613" y="6324600"/>
            <a:ext cx="611188" cy="1587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V="1">
            <a:off x="1981200" y="6096000"/>
            <a:ext cx="0" cy="533400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37" name="AutoShape 24"/>
          <p:cNvSpPr>
            <a:spLocks noChangeArrowheads="1"/>
          </p:cNvSpPr>
          <p:nvPr/>
        </p:nvSpPr>
        <p:spPr bwMode="auto">
          <a:xfrm>
            <a:off x="3581400" y="5486400"/>
            <a:ext cx="2022475" cy="511175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/>
              <a:t>Риск</a:t>
            </a:r>
          </a:p>
        </p:txBody>
      </p:sp>
      <p:sp>
        <p:nvSpPr>
          <p:cNvPr id="16" name="AutoShape 24"/>
          <p:cNvSpPr>
            <a:spLocks noChangeArrowheads="1"/>
          </p:cNvSpPr>
          <p:nvPr/>
        </p:nvSpPr>
        <p:spPr bwMode="auto">
          <a:xfrm>
            <a:off x="6019800" y="4670425"/>
            <a:ext cx="2438400" cy="511175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 dirty="0"/>
              <a:t>Ликвидность</a:t>
            </a:r>
          </a:p>
        </p:txBody>
      </p:sp>
      <p:cxnSp>
        <p:nvCxnSpPr>
          <p:cNvPr id="18" name="Прямая со стрелкой 17"/>
          <p:cNvCxnSpPr/>
          <p:nvPr/>
        </p:nvCxnSpPr>
        <p:spPr>
          <a:xfrm rot="5400000" flipH="1" flipV="1">
            <a:off x="6477001" y="5867400"/>
            <a:ext cx="1371600" cy="3175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AutoShape 3"/>
          <p:cNvSpPr>
            <a:spLocks noChangeArrowheads="1"/>
          </p:cNvSpPr>
          <p:nvPr/>
        </p:nvSpPr>
        <p:spPr bwMode="auto">
          <a:xfrm rot="5371771" flipV="1">
            <a:off x="6142831" y="2067719"/>
            <a:ext cx="5100638" cy="927100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3555" name="AutoShape 4"/>
          <p:cNvSpPr>
            <a:spLocks noChangeArrowheads="1"/>
          </p:cNvSpPr>
          <p:nvPr/>
        </p:nvSpPr>
        <p:spPr bwMode="auto">
          <a:xfrm>
            <a:off x="0" y="1628775"/>
            <a:ext cx="685800" cy="5229225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3556" name="AutoShape 24"/>
          <p:cNvSpPr>
            <a:spLocks noChangeArrowheads="1"/>
          </p:cNvSpPr>
          <p:nvPr/>
        </p:nvSpPr>
        <p:spPr bwMode="auto">
          <a:xfrm>
            <a:off x="609600" y="304800"/>
            <a:ext cx="7737475" cy="646986"/>
          </a:xfrm>
          <a:prstGeom prst="roundRect">
            <a:avLst>
              <a:gd name="adj" fmla="val 16667"/>
            </a:avLst>
          </a:prstGeom>
          <a:solidFill>
            <a:srgbClr val="6699FF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pPr algn="ctr"/>
            <a:r>
              <a:rPr lang="ru-RU" sz="3200" b="1" dirty="0" smtClean="0"/>
              <a:t>Инструменты рынка ценных бумаг</a:t>
            </a:r>
            <a:endParaRPr lang="ru-RU" sz="3200" b="1" dirty="0"/>
          </a:p>
        </p:txBody>
      </p:sp>
      <p:sp>
        <p:nvSpPr>
          <p:cNvPr id="23557" name="AutoShape 24"/>
          <p:cNvSpPr>
            <a:spLocks noChangeArrowheads="1"/>
          </p:cNvSpPr>
          <p:nvPr/>
        </p:nvSpPr>
        <p:spPr bwMode="auto">
          <a:xfrm>
            <a:off x="762000" y="6096000"/>
            <a:ext cx="2403475" cy="511175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/>
              <a:t>Доходность</a:t>
            </a:r>
          </a:p>
        </p:txBody>
      </p:sp>
      <p:sp>
        <p:nvSpPr>
          <p:cNvPr id="23558" name="AutoShape 24"/>
          <p:cNvSpPr>
            <a:spLocks noChangeArrowheads="1"/>
          </p:cNvSpPr>
          <p:nvPr/>
        </p:nvSpPr>
        <p:spPr bwMode="auto">
          <a:xfrm>
            <a:off x="3505200" y="6096000"/>
            <a:ext cx="2022475" cy="511175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/>
              <a:t>Риск</a:t>
            </a:r>
          </a:p>
        </p:txBody>
      </p:sp>
      <p:sp>
        <p:nvSpPr>
          <p:cNvPr id="23559" name="AutoShape 24"/>
          <p:cNvSpPr>
            <a:spLocks noChangeArrowheads="1"/>
          </p:cNvSpPr>
          <p:nvPr/>
        </p:nvSpPr>
        <p:spPr bwMode="auto">
          <a:xfrm>
            <a:off x="5943600" y="6096000"/>
            <a:ext cx="2438400" cy="511175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/>
              <a:t>Ликвидность</a:t>
            </a:r>
          </a:p>
        </p:txBody>
      </p:sp>
      <p:pic>
        <p:nvPicPr>
          <p:cNvPr id="2356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371600"/>
            <a:ext cx="69215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001000" cy="6858000"/>
          </a:xfrm>
        </p:spPr>
        <p:txBody>
          <a:bodyPr/>
          <a:lstStyle/>
          <a:p>
            <a:r>
              <a:rPr lang="ru-RU" sz="2400" b="1" i="1" dirty="0" smtClean="0">
                <a:solidFill>
                  <a:srgbClr val="B10000"/>
                </a:solidFill>
                <a:latin typeface="Cambria" pitchFamily="18" charset="0"/>
              </a:rPr>
              <a:t/>
            </a:r>
            <a:br>
              <a:rPr lang="ru-RU" sz="2400" b="1" i="1" dirty="0" smtClean="0">
                <a:solidFill>
                  <a:srgbClr val="B10000"/>
                </a:solidFill>
                <a:latin typeface="Cambria" pitchFamily="18" charset="0"/>
              </a:rPr>
            </a:br>
            <a:r>
              <a:rPr lang="ru-RU" sz="2400" b="1" i="1" dirty="0" smtClean="0">
                <a:solidFill>
                  <a:srgbClr val="B10000"/>
                </a:solidFill>
                <a:latin typeface="Cambria" pitchFamily="18" charset="0"/>
              </a:rPr>
              <a:t/>
            </a:r>
            <a:br>
              <a:rPr lang="ru-RU" sz="2400" b="1" i="1" dirty="0" smtClean="0">
                <a:solidFill>
                  <a:srgbClr val="B10000"/>
                </a:solidFill>
                <a:latin typeface="Cambria" pitchFamily="18" charset="0"/>
              </a:rPr>
            </a:br>
            <a:r>
              <a:rPr lang="ru-RU" sz="2400" b="1" i="1" dirty="0" smtClean="0">
                <a:solidFill>
                  <a:srgbClr val="B10000"/>
                </a:solidFill>
                <a:latin typeface="Cambria" pitchFamily="18" charset="0"/>
              </a:rPr>
              <a:t/>
            </a:r>
            <a:br>
              <a:rPr lang="ru-RU" sz="2400" b="1" i="1" dirty="0" smtClean="0">
                <a:solidFill>
                  <a:srgbClr val="B10000"/>
                </a:solidFill>
                <a:latin typeface="Cambria" pitchFamily="18" charset="0"/>
              </a:rPr>
            </a:br>
            <a:r>
              <a:rPr lang="ru-RU" sz="2400" b="1" i="1" dirty="0" smtClean="0">
                <a:solidFill>
                  <a:srgbClr val="B10000"/>
                </a:solidFill>
                <a:latin typeface="Cambria" pitchFamily="18" charset="0"/>
              </a:rPr>
              <a:t/>
            </a:r>
            <a:br>
              <a:rPr lang="ru-RU" sz="2400" b="1" i="1" dirty="0" smtClean="0">
                <a:solidFill>
                  <a:srgbClr val="B10000"/>
                </a:solidFill>
                <a:latin typeface="Cambria" pitchFamily="18" charset="0"/>
              </a:rPr>
            </a:br>
            <a:r>
              <a:rPr lang="ru-RU" sz="2400" b="1" i="1" dirty="0" smtClean="0">
                <a:solidFill>
                  <a:srgbClr val="B10000"/>
                </a:solidFill>
                <a:latin typeface="Cambria" pitchFamily="18" charset="0"/>
              </a:rPr>
              <a:t>Министерство финансов УР</a:t>
            </a:r>
            <a:br>
              <a:rPr lang="ru-RU" sz="2400" b="1" i="1" dirty="0" smtClean="0">
                <a:solidFill>
                  <a:srgbClr val="B10000"/>
                </a:solidFill>
                <a:latin typeface="Cambria" pitchFamily="18" charset="0"/>
              </a:rPr>
            </a:br>
            <a:r>
              <a:rPr lang="ru-RU" sz="2400" b="1" i="1" dirty="0" smtClean="0">
                <a:solidFill>
                  <a:srgbClr val="B10000"/>
                </a:solidFill>
                <a:latin typeface="Cambria" pitchFamily="18" charset="0"/>
              </a:rPr>
              <a:t/>
            </a:r>
            <a:br>
              <a:rPr lang="ru-RU" sz="2400" b="1" i="1" dirty="0" smtClean="0">
                <a:solidFill>
                  <a:srgbClr val="B10000"/>
                </a:solidFill>
                <a:latin typeface="Cambria" pitchFamily="18" charset="0"/>
              </a:rPr>
            </a:br>
            <a:r>
              <a:rPr lang="ru-RU" sz="2400" b="1" i="1" dirty="0" smtClean="0">
                <a:solidFill>
                  <a:srgbClr val="B10000"/>
                </a:solidFill>
                <a:latin typeface="Cambria" pitchFamily="18" charset="0"/>
              </a:rPr>
              <a:t/>
            </a:r>
            <a:br>
              <a:rPr lang="ru-RU" sz="2400" b="1" i="1" dirty="0" smtClean="0">
                <a:solidFill>
                  <a:srgbClr val="B10000"/>
                </a:solidFill>
                <a:latin typeface="Cambria" pitchFamily="18" charset="0"/>
              </a:rPr>
            </a:br>
            <a:r>
              <a:rPr lang="ru-RU" sz="2400" b="1" i="1" dirty="0" smtClean="0">
                <a:solidFill>
                  <a:srgbClr val="B10000"/>
                </a:solidFill>
                <a:latin typeface="Cambria" pitchFamily="18" charset="0"/>
              </a:rPr>
              <a:t>АУ ДО УР</a:t>
            </a:r>
            <a:br>
              <a:rPr lang="ru-RU" sz="2400" b="1" i="1" dirty="0" smtClean="0">
                <a:solidFill>
                  <a:srgbClr val="B10000"/>
                </a:solidFill>
                <a:latin typeface="Cambria" pitchFamily="18" charset="0"/>
              </a:rPr>
            </a:br>
            <a:r>
              <a:rPr lang="ru-RU" sz="2400" b="1" i="1" dirty="0" smtClean="0">
                <a:solidFill>
                  <a:srgbClr val="B10000"/>
                </a:solidFill>
                <a:latin typeface="Cambria" pitchFamily="18" charset="0"/>
              </a:rPr>
              <a:t>«Центр финансового просвещения»</a:t>
            </a:r>
            <a:br>
              <a:rPr lang="ru-RU" sz="2400" b="1" i="1" dirty="0" smtClean="0">
                <a:solidFill>
                  <a:srgbClr val="B10000"/>
                </a:solidFill>
                <a:latin typeface="Cambria" pitchFamily="18" charset="0"/>
              </a:rPr>
            </a:br>
            <a:r>
              <a:rPr lang="ru-RU" sz="2400" b="1" i="1" dirty="0" smtClean="0">
                <a:solidFill>
                  <a:srgbClr val="B10000"/>
                </a:solidFill>
                <a:latin typeface="Cambria" pitchFamily="18" charset="0"/>
              </a:rPr>
              <a:t/>
            </a:r>
            <a:br>
              <a:rPr lang="ru-RU" sz="2400" b="1" i="1" dirty="0" smtClean="0">
                <a:solidFill>
                  <a:srgbClr val="B10000"/>
                </a:solidFill>
                <a:latin typeface="Cambria" pitchFamily="18" charset="0"/>
              </a:rPr>
            </a:br>
            <a:r>
              <a:rPr lang="ru-RU" sz="2400" b="1" i="1" dirty="0" smtClean="0">
                <a:solidFill>
                  <a:srgbClr val="B10000"/>
                </a:solidFill>
                <a:latin typeface="Cambria" pitchFamily="18" charset="0"/>
              </a:rPr>
              <a:t/>
            </a:r>
            <a:br>
              <a:rPr lang="ru-RU" sz="2400" b="1" i="1" dirty="0" smtClean="0">
                <a:solidFill>
                  <a:srgbClr val="B10000"/>
                </a:solidFill>
                <a:latin typeface="Cambria" pitchFamily="18" charset="0"/>
              </a:rPr>
            </a:br>
            <a:r>
              <a:rPr lang="ru-RU" sz="3200" b="1" i="1" dirty="0" smtClean="0">
                <a:solidFill>
                  <a:srgbClr val="7030A0"/>
                </a:solidFill>
                <a:latin typeface="Cambria" pitchFamily="18" charset="0"/>
              </a:rPr>
              <a:t/>
            </a:r>
            <a:br>
              <a:rPr lang="ru-RU" sz="3200" b="1" i="1" dirty="0" smtClean="0">
                <a:solidFill>
                  <a:srgbClr val="7030A0"/>
                </a:solidFill>
                <a:latin typeface="Cambria" pitchFamily="18" charset="0"/>
              </a:rPr>
            </a:br>
            <a:r>
              <a:rPr lang="ru-RU" sz="4000" b="1" i="1" dirty="0" smtClean="0">
                <a:solidFill>
                  <a:srgbClr val="7030A0"/>
                </a:solidFill>
                <a:latin typeface="Cambria" pitchFamily="18" charset="0"/>
              </a:rPr>
              <a:t>Мосягин Сергей Юрьевич</a:t>
            </a:r>
            <a:br>
              <a:rPr lang="ru-RU" sz="4000" b="1" i="1" dirty="0" smtClean="0">
                <a:solidFill>
                  <a:srgbClr val="7030A0"/>
                </a:solidFill>
                <a:latin typeface="Cambria" pitchFamily="18" charset="0"/>
              </a:rPr>
            </a:br>
            <a:r>
              <a:rPr lang="ru-RU" sz="3200" b="1" i="1" dirty="0" smtClean="0">
                <a:solidFill>
                  <a:srgbClr val="7030A0"/>
                </a:solidFill>
                <a:latin typeface="Cambria" pitchFamily="18" charset="0"/>
              </a:rPr>
              <a:t/>
            </a:r>
            <a:br>
              <a:rPr lang="ru-RU" sz="3200" b="1" i="1" dirty="0" smtClean="0">
                <a:solidFill>
                  <a:srgbClr val="7030A0"/>
                </a:solidFill>
                <a:latin typeface="Cambria" pitchFamily="18" charset="0"/>
              </a:rPr>
            </a:br>
            <a:r>
              <a:rPr lang="ru-RU" sz="3200" b="1" i="1" dirty="0" smtClean="0">
                <a:solidFill>
                  <a:srgbClr val="7030A0"/>
                </a:solidFill>
                <a:latin typeface="Cambria" pitchFamily="18" charset="0"/>
              </a:rPr>
              <a:t/>
            </a:r>
            <a:br>
              <a:rPr lang="ru-RU" sz="3200" b="1" i="1" dirty="0" smtClean="0">
                <a:solidFill>
                  <a:srgbClr val="7030A0"/>
                </a:solidFill>
                <a:latin typeface="Cambria" pitchFamily="18" charset="0"/>
              </a:rPr>
            </a:br>
            <a:endParaRPr lang="ru-RU" sz="4000" b="1" i="1" dirty="0" smtClean="0">
              <a:solidFill>
                <a:srgbClr val="002060"/>
              </a:solidFill>
              <a:latin typeface="Cambria" pitchFamily="18" charset="0"/>
            </a:endParaRPr>
          </a:p>
        </p:txBody>
      </p:sp>
      <p:sp>
        <p:nvSpPr>
          <p:cNvPr id="2051" name="AutoShape 2"/>
          <p:cNvSpPr>
            <a:spLocks noChangeArrowheads="1"/>
          </p:cNvSpPr>
          <p:nvPr/>
        </p:nvSpPr>
        <p:spPr bwMode="auto">
          <a:xfrm>
            <a:off x="0" y="1628775"/>
            <a:ext cx="609600" cy="5229225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052" name="AutoShape 3"/>
          <p:cNvSpPr>
            <a:spLocks noChangeArrowheads="1"/>
          </p:cNvSpPr>
          <p:nvPr/>
        </p:nvSpPr>
        <p:spPr bwMode="auto">
          <a:xfrm rot="5371771" flipV="1">
            <a:off x="6256338" y="2179637"/>
            <a:ext cx="5100638" cy="700087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06" y="857256"/>
            <a:ext cx="8958096" cy="52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7500958" y="5929330"/>
            <a:ext cx="1357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030A0"/>
                </a:solidFill>
              </a:rPr>
              <a:t>408 место</a:t>
            </a:r>
          </a:p>
          <a:p>
            <a:r>
              <a:rPr lang="ru-RU" b="1" dirty="0" smtClean="0">
                <a:solidFill>
                  <a:srgbClr val="7030A0"/>
                </a:solidFill>
              </a:rPr>
              <a:t>+9,65%</a:t>
            </a:r>
            <a:endParaRPr lang="ru-RU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86644" y="5929330"/>
            <a:ext cx="1571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030A0"/>
                </a:solidFill>
              </a:rPr>
              <a:t>1392 место</a:t>
            </a:r>
          </a:p>
          <a:p>
            <a:r>
              <a:rPr lang="ru-RU" b="1" dirty="0" smtClean="0">
                <a:solidFill>
                  <a:srgbClr val="7030A0"/>
                </a:solidFill>
              </a:rPr>
              <a:t>+6,5%</a:t>
            </a:r>
            <a:endParaRPr lang="ru-RU" b="1" dirty="0">
              <a:solidFill>
                <a:srgbClr val="7030A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447" y="571504"/>
            <a:ext cx="8892709" cy="528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Трейдинг\ЛЧИ_202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466" y="571480"/>
            <a:ext cx="8802690" cy="5214974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7286644" y="5929330"/>
            <a:ext cx="1571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7030A0"/>
                </a:solidFill>
              </a:rPr>
              <a:t>2341 место</a:t>
            </a:r>
          </a:p>
          <a:p>
            <a:r>
              <a:rPr lang="ru-RU" b="1" dirty="0" smtClean="0">
                <a:solidFill>
                  <a:srgbClr val="7030A0"/>
                </a:solidFill>
              </a:rPr>
              <a:t>+8,6%</a:t>
            </a:r>
            <a:endParaRPr lang="ru-RU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8" y="1214422"/>
            <a:ext cx="8929718" cy="4638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785794"/>
            <a:ext cx="8628063" cy="537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144940"/>
            <a:ext cx="7858180" cy="653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142852"/>
            <a:ext cx="8001056" cy="6585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307" y="714356"/>
            <a:ext cx="8785849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Овал 3"/>
          <p:cNvSpPr/>
          <p:nvPr/>
        </p:nvSpPr>
        <p:spPr>
          <a:xfrm>
            <a:off x="0" y="3429000"/>
            <a:ext cx="9144000" cy="928694"/>
          </a:xfrm>
          <a:prstGeom prst="ellipse">
            <a:avLst/>
          </a:prstGeom>
          <a:solidFill>
            <a:schemeClr val="accent1">
              <a:alpha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3174" y="214290"/>
            <a:ext cx="4014790" cy="1143000"/>
          </a:xfrm>
        </p:spPr>
        <p:txBody>
          <a:bodyPr/>
          <a:lstStyle/>
          <a:p>
            <a:r>
              <a:rPr lang="ru-RU" dirty="0" smtClean="0"/>
              <a:t>Доступ на биржи</a:t>
            </a:r>
            <a:endParaRPr lang="ru-RU" dirty="0"/>
          </a:p>
        </p:txBody>
      </p:sp>
      <p:pic>
        <p:nvPicPr>
          <p:cNvPr id="4" name="Picture 2" descr="http://of.ru/images/Object62/fa524902c6-1_700x50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43636" y="1571612"/>
            <a:ext cx="2614607" cy="1867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https://upload.wikimedia.org/wikipedia/commons/2/25/NYSESecurit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43636" y="3500438"/>
            <a:ext cx="2375769" cy="3167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 descr="http://tradingplus.ru/wp-content/uploads/2015/05/screen-sharing-1024x68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2844" y="3286124"/>
            <a:ext cx="2000264" cy="1332207"/>
          </a:xfrm>
          <a:prstGeom prst="rect">
            <a:avLst/>
          </a:prstGeom>
          <a:noFill/>
        </p:spPr>
      </p:pic>
      <p:pic>
        <p:nvPicPr>
          <p:cNvPr id="2052" name="Picture 4" descr="http://mybrand.kz/wp-content/uploads/2016/11/franchise-forex-trend-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71736" y="2857496"/>
            <a:ext cx="2786082" cy="1857388"/>
          </a:xfrm>
          <a:prstGeom prst="rect">
            <a:avLst/>
          </a:prstGeom>
          <a:noFill/>
        </p:spPr>
      </p:pic>
      <p:sp>
        <p:nvSpPr>
          <p:cNvPr id="8" name="Прямоугольник 7"/>
          <p:cNvSpPr/>
          <p:nvPr/>
        </p:nvSpPr>
        <p:spPr>
          <a:xfrm>
            <a:off x="4000496" y="3214686"/>
            <a:ext cx="357190" cy="14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3357554" y="2357430"/>
            <a:ext cx="100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Брокер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214282" y="2571744"/>
            <a:ext cx="1571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Физическое лицо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500958" y="1214422"/>
            <a:ext cx="100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Биржи</a:t>
            </a:r>
            <a:endParaRPr lang="ru-RU" dirty="0"/>
          </a:p>
        </p:txBody>
      </p:sp>
      <p:cxnSp>
        <p:nvCxnSpPr>
          <p:cNvPr id="13" name="Прямая со стрелкой 12"/>
          <p:cNvCxnSpPr/>
          <p:nvPr/>
        </p:nvCxnSpPr>
        <p:spPr>
          <a:xfrm flipV="1">
            <a:off x="2143108" y="3643314"/>
            <a:ext cx="357190" cy="71438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V="1">
            <a:off x="5429256" y="2714620"/>
            <a:ext cx="714380" cy="285752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>
            <a:off x="5429256" y="4357694"/>
            <a:ext cx="642942" cy="357190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202514"/>
            <a:ext cx="9144000" cy="5198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291" name="Содержимое 2"/>
          <p:cNvSpPr>
            <a:spLocks noGrp="1"/>
          </p:cNvSpPr>
          <p:nvPr>
            <p:ph sz="quarter" idx="1"/>
          </p:nvPr>
        </p:nvSpPr>
        <p:spPr>
          <a:xfrm>
            <a:off x="1928813" y="214313"/>
            <a:ext cx="5929312" cy="571500"/>
          </a:xfrm>
        </p:spPr>
        <p:txBody>
          <a:bodyPr/>
          <a:lstStyle/>
          <a:p>
            <a:pPr algn="ctr" eaLnBrk="1" hangingPunct="1">
              <a:buFont typeface="Wingdings 2" pitchFamily="18" charset="2"/>
              <a:buNone/>
            </a:pPr>
            <a:r>
              <a:rPr lang="en-US" sz="3600" smtClean="0"/>
              <a:t>NYSE - DowJones</a:t>
            </a:r>
            <a:endParaRPr lang="ru-RU" sz="3600" smtClean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209800"/>
            <a:ext cx="3516948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/>
          <p:cNvSpPr>
            <a:spLocks noChangeArrowheads="1"/>
          </p:cNvSpPr>
          <p:nvPr/>
        </p:nvSpPr>
        <p:spPr bwMode="auto">
          <a:xfrm>
            <a:off x="228600" y="1997333"/>
            <a:ext cx="8686800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ru-RU" sz="4400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Инвестиции</a:t>
            </a:r>
            <a:r>
              <a:rPr kumimoji="0" lang="ru-RU" sz="4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– это</a:t>
            </a:r>
            <a:r>
              <a:rPr kumimoji="0" lang="ru-RU" sz="44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долгосрочные вложения капитала с целью получения дохода</a:t>
            </a:r>
            <a:endParaRPr kumimoji="0" lang="ru-RU" sz="4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 rot="5371771" flipV="1">
            <a:off x="6256338" y="2179637"/>
            <a:ext cx="5100638" cy="700087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5" name="AutoShape 2"/>
          <p:cNvSpPr>
            <a:spLocks noChangeArrowheads="1"/>
          </p:cNvSpPr>
          <p:nvPr/>
        </p:nvSpPr>
        <p:spPr bwMode="auto">
          <a:xfrm>
            <a:off x="0" y="1628775"/>
            <a:ext cx="609600" cy="5229225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6629400" cy="1143000"/>
          </a:xfrm>
          <a:blipFill>
            <a:blip r:embed="rId2" cstate="print"/>
            <a:tile tx="0" ty="0" sx="100000" sy="100000" flip="none" algn="tl"/>
          </a:blip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ru-RU" b="1" dirty="0" smtClean="0"/>
              <a:t>Инвестиции</a:t>
            </a:r>
            <a:endParaRPr lang="ru-RU" b="1" dirty="0"/>
          </a:p>
        </p:txBody>
      </p:sp>
      <p:pic>
        <p:nvPicPr>
          <p:cNvPr id="34820" name="Picture 4" descr="https://www.thedigitaltransformationpeople.com/wp-content/uploads/2017/10/AAEAAQAAAAAAAAxVAAAAJGRiNjE5YTk2LWQ3ODYtNGRlMy04MTIwLTc2OGEwZTg0YTJkZQ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4114153"/>
            <a:ext cx="4116800" cy="2743847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Заголовок 1"/>
          <p:cNvSpPr>
            <a:spLocks noGrp="1"/>
          </p:cNvSpPr>
          <p:nvPr>
            <p:ph type="title"/>
          </p:nvPr>
        </p:nvSpPr>
        <p:spPr>
          <a:xfrm>
            <a:off x="6429388" y="357166"/>
            <a:ext cx="2557452" cy="5072098"/>
          </a:xfrm>
        </p:spPr>
        <p:txBody>
          <a:bodyPr/>
          <a:lstStyle/>
          <a:p>
            <a:pPr algn="ctr" eaLnBrk="1" hangingPunct="1"/>
            <a:r>
              <a:rPr lang="ru-RU" sz="2400" dirty="0" smtClean="0">
                <a:solidFill>
                  <a:srgbClr val="7030A0"/>
                </a:solidFill>
              </a:rPr>
              <a:t>В расчет индекса </a:t>
            </a:r>
            <a:r>
              <a:rPr lang="ru-RU" sz="2400" dirty="0" err="1" smtClean="0">
                <a:solidFill>
                  <a:srgbClr val="7030A0"/>
                </a:solidFill>
              </a:rPr>
              <a:t>ДоуДжонса</a:t>
            </a:r>
            <a:r>
              <a:rPr lang="ru-RU" sz="2400" dirty="0" smtClean="0">
                <a:solidFill>
                  <a:srgbClr val="7030A0"/>
                </a:solidFill>
              </a:rPr>
              <a:t> включается</a:t>
            </a:r>
            <a:br>
              <a:rPr lang="ru-RU" sz="2400" dirty="0" smtClean="0">
                <a:solidFill>
                  <a:srgbClr val="7030A0"/>
                </a:solidFill>
              </a:rPr>
            </a:br>
            <a:r>
              <a:rPr lang="ru-RU" sz="2400" dirty="0" smtClean="0">
                <a:solidFill>
                  <a:srgbClr val="7030A0"/>
                </a:solidFill>
              </a:rPr>
              <a:t>стоимость простых акций 30 крупнейших предприятий США разных отраслей.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14282" y="142852"/>
            <a:ext cx="6643702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hlinkClick r:id="rId2" tooltip="3M"/>
              </a:rPr>
              <a:t>3M Co.</a:t>
            </a:r>
            <a:r>
              <a:rPr lang="en-US" sz="1400" dirty="0" smtClean="0"/>
              <a:t> (</a:t>
            </a:r>
            <a:r>
              <a:rPr lang="en-US" sz="1400" dirty="0" smtClean="0">
                <a:hlinkClick r:id="rId3" tooltip="Нью-Йоркская фондовая биржа"/>
              </a:rPr>
              <a:t>NYSE</a:t>
            </a:r>
            <a:r>
              <a:rPr lang="en-US" sz="1400" dirty="0" smtClean="0"/>
              <a:t>: </a:t>
            </a:r>
            <a:r>
              <a:rPr lang="en-US" sz="1400" b="1" dirty="0" smtClean="0">
                <a:hlinkClick r:id="rId4"/>
              </a:rPr>
              <a:t>MMM</a:t>
            </a:r>
            <a:r>
              <a:rPr lang="en-US" sz="1400" dirty="0" smtClean="0"/>
              <a:t>) (</a:t>
            </a:r>
            <a:r>
              <a:rPr lang="ru-RU" sz="1400" dirty="0" smtClean="0"/>
              <a:t>промышленный конгломерат)</a:t>
            </a:r>
          </a:p>
          <a:p>
            <a:r>
              <a:rPr lang="en-US" sz="1400" dirty="0" smtClean="0">
                <a:hlinkClick r:id="rId5" tooltip="American Express"/>
              </a:rPr>
              <a:t>American Express Co.</a:t>
            </a:r>
            <a:r>
              <a:rPr lang="en-US" sz="1400" dirty="0" smtClean="0"/>
              <a:t> (</a:t>
            </a:r>
            <a:r>
              <a:rPr lang="en-US" sz="1400" dirty="0" smtClean="0">
                <a:hlinkClick r:id="rId3" tooltip="Нью-Йоркская фондовая биржа"/>
              </a:rPr>
              <a:t>NYSE</a:t>
            </a:r>
            <a:r>
              <a:rPr lang="en-US" sz="1400" dirty="0" smtClean="0"/>
              <a:t>: </a:t>
            </a:r>
            <a:r>
              <a:rPr lang="en-US" sz="1400" b="1" dirty="0" smtClean="0">
                <a:hlinkClick r:id="rId6"/>
              </a:rPr>
              <a:t>AXP</a:t>
            </a:r>
            <a:r>
              <a:rPr lang="en-US" sz="1400" dirty="0" smtClean="0"/>
              <a:t>) (</a:t>
            </a:r>
            <a:r>
              <a:rPr lang="ru-RU" sz="1400" dirty="0" smtClean="0"/>
              <a:t>кредитные услуги)</a:t>
            </a:r>
          </a:p>
          <a:p>
            <a:r>
              <a:rPr lang="en-US" sz="1400" dirty="0" smtClean="0">
                <a:hlinkClick r:id="rId7" tooltip="Amgen"/>
              </a:rPr>
              <a:t>Amgen</a:t>
            </a:r>
            <a:r>
              <a:rPr lang="en-US" sz="1400" dirty="0" smtClean="0"/>
              <a:t> (</a:t>
            </a:r>
            <a:r>
              <a:rPr lang="en-US" sz="1400" dirty="0" smtClean="0">
                <a:hlinkClick r:id="rId8" tooltip="Nasdaq"/>
              </a:rPr>
              <a:t>NASDAQ</a:t>
            </a:r>
            <a:r>
              <a:rPr lang="en-US" sz="1400" dirty="0" smtClean="0"/>
              <a:t>: </a:t>
            </a:r>
            <a:r>
              <a:rPr lang="en-US" sz="1400" b="1" dirty="0" smtClean="0">
                <a:hlinkClick r:id="rId9"/>
              </a:rPr>
              <a:t>AMGN</a:t>
            </a:r>
            <a:r>
              <a:rPr lang="en-US" sz="1400" dirty="0" smtClean="0"/>
              <a:t>) (</a:t>
            </a:r>
            <a:r>
              <a:rPr lang="ru-RU" sz="1400" dirty="0" smtClean="0"/>
              <a:t>фармацевтика)</a:t>
            </a:r>
          </a:p>
          <a:p>
            <a:r>
              <a:rPr lang="en-US" sz="1400" dirty="0" smtClean="0">
                <a:hlinkClick r:id="rId10" tooltip="Apple Inc."/>
              </a:rPr>
              <a:t>Apple Inc.</a:t>
            </a:r>
            <a:r>
              <a:rPr lang="en-US" sz="1400" dirty="0" smtClean="0"/>
              <a:t> (</a:t>
            </a:r>
            <a:r>
              <a:rPr lang="en-US" sz="1400" dirty="0" smtClean="0">
                <a:hlinkClick r:id="rId8" tooltip="Nasdaq"/>
              </a:rPr>
              <a:t>NASDAQ</a:t>
            </a:r>
            <a:r>
              <a:rPr lang="en-US" sz="1400" dirty="0" smtClean="0"/>
              <a:t>: </a:t>
            </a:r>
            <a:r>
              <a:rPr lang="en-US" sz="1400" b="1" dirty="0" smtClean="0">
                <a:hlinkClick r:id="rId11"/>
              </a:rPr>
              <a:t>AAPL</a:t>
            </a:r>
            <a:r>
              <a:rPr lang="en-US" sz="1400" dirty="0" smtClean="0"/>
              <a:t>) (</a:t>
            </a:r>
            <a:r>
              <a:rPr lang="ru-RU" sz="1400" dirty="0" smtClean="0"/>
              <a:t>электроника)</a:t>
            </a:r>
          </a:p>
          <a:p>
            <a:r>
              <a:rPr lang="en-US" sz="1400" dirty="0" smtClean="0">
                <a:hlinkClick r:id="rId12" tooltip="Boeing"/>
              </a:rPr>
              <a:t>Boeing Co., The</a:t>
            </a:r>
            <a:r>
              <a:rPr lang="en-US" sz="1400" dirty="0" smtClean="0"/>
              <a:t> (</a:t>
            </a:r>
            <a:r>
              <a:rPr lang="en-US" sz="1400" dirty="0" smtClean="0">
                <a:hlinkClick r:id="rId3" tooltip="Нью-Йоркская фондовая биржа"/>
              </a:rPr>
              <a:t>NYSE</a:t>
            </a:r>
            <a:r>
              <a:rPr lang="en-US" sz="1400" dirty="0" smtClean="0"/>
              <a:t>: </a:t>
            </a:r>
            <a:r>
              <a:rPr lang="en-US" sz="1400" b="1" dirty="0" smtClean="0">
                <a:hlinkClick r:id="rId13"/>
              </a:rPr>
              <a:t>BA</a:t>
            </a:r>
            <a:r>
              <a:rPr lang="en-US" sz="1400" dirty="0" smtClean="0"/>
              <a:t>) (</a:t>
            </a:r>
            <a:r>
              <a:rPr lang="ru-RU" sz="1400" dirty="0" smtClean="0"/>
              <a:t>авиастроение и оборона)</a:t>
            </a:r>
          </a:p>
          <a:p>
            <a:r>
              <a:rPr lang="en-US" sz="1400" dirty="0" smtClean="0">
                <a:hlinkClick r:id="rId14" tooltip="Caterpillar Inc."/>
              </a:rPr>
              <a:t>Caterpillar, Inc.</a:t>
            </a:r>
            <a:r>
              <a:rPr lang="en-US" sz="1400" dirty="0" smtClean="0"/>
              <a:t> (</a:t>
            </a:r>
            <a:r>
              <a:rPr lang="en-US" sz="1400" dirty="0" smtClean="0">
                <a:hlinkClick r:id="rId3" tooltip="Нью-Йоркская фондовая биржа"/>
              </a:rPr>
              <a:t>NYSE</a:t>
            </a:r>
            <a:r>
              <a:rPr lang="en-US" sz="1400" dirty="0" smtClean="0"/>
              <a:t>: </a:t>
            </a:r>
            <a:r>
              <a:rPr lang="en-US" sz="1400" b="1" dirty="0" smtClean="0">
                <a:hlinkClick r:id="rId15"/>
              </a:rPr>
              <a:t>CAT</a:t>
            </a:r>
            <a:r>
              <a:rPr lang="en-US" sz="1400" dirty="0" smtClean="0"/>
              <a:t>) (</a:t>
            </a:r>
            <a:r>
              <a:rPr lang="ru-RU" sz="1400" dirty="0" smtClean="0"/>
              <a:t>сельскохозяйственная и строительная техника)</a:t>
            </a:r>
          </a:p>
          <a:p>
            <a:r>
              <a:rPr lang="en-US" sz="1400" dirty="0" smtClean="0">
                <a:hlinkClick r:id="rId16" tooltip="Chevron"/>
              </a:rPr>
              <a:t>Chevron Corp.</a:t>
            </a:r>
            <a:r>
              <a:rPr lang="en-US" sz="1400" dirty="0" smtClean="0"/>
              <a:t>(</a:t>
            </a:r>
            <a:r>
              <a:rPr lang="en-US" sz="1400" dirty="0" smtClean="0">
                <a:hlinkClick r:id="rId3" tooltip="Нью-Йоркская фондовая биржа"/>
              </a:rPr>
              <a:t>NYSE</a:t>
            </a:r>
            <a:r>
              <a:rPr lang="en-US" sz="1400" dirty="0" smtClean="0"/>
              <a:t>: </a:t>
            </a:r>
            <a:r>
              <a:rPr lang="en-US" sz="1400" b="1" dirty="0" smtClean="0">
                <a:hlinkClick r:id="rId17"/>
              </a:rPr>
              <a:t>CVX</a:t>
            </a:r>
            <a:r>
              <a:rPr lang="en-US" sz="1400" dirty="0" smtClean="0"/>
              <a:t>) (</a:t>
            </a:r>
            <a:r>
              <a:rPr lang="ru-RU" sz="1400" dirty="0" smtClean="0"/>
              <a:t>нефтяная промышленность)</a:t>
            </a:r>
            <a:r>
              <a:rPr lang="ru-RU" sz="1400" baseline="30000" dirty="0" smtClean="0">
                <a:hlinkClick r:id="rId18"/>
              </a:rPr>
              <a:t>[4]</a:t>
            </a:r>
            <a:endParaRPr lang="ru-RU" sz="1400" dirty="0" smtClean="0"/>
          </a:p>
          <a:p>
            <a:r>
              <a:rPr lang="en-US" sz="1400" dirty="0" smtClean="0">
                <a:hlinkClick r:id="rId19" tooltip="Cisco Systems"/>
              </a:rPr>
              <a:t>Cisco Systems</a:t>
            </a:r>
            <a:r>
              <a:rPr lang="en-US" sz="1400" dirty="0" smtClean="0"/>
              <a:t> (</a:t>
            </a:r>
            <a:r>
              <a:rPr lang="en-US" sz="1400" dirty="0" smtClean="0">
                <a:hlinkClick r:id="rId8" tooltip="Nasdaq"/>
              </a:rPr>
              <a:t>NASDAQ</a:t>
            </a:r>
            <a:r>
              <a:rPr lang="en-US" sz="1400" dirty="0" smtClean="0"/>
              <a:t>: </a:t>
            </a:r>
            <a:r>
              <a:rPr lang="en-US" sz="1400" b="1" dirty="0" smtClean="0">
                <a:hlinkClick r:id="rId20"/>
              </a:rPr>
              <a:t>CSCO</a:t>
            </a:r>
            <a:r>
              <a:rPr lang="en-US" sz="1400" dirty="0" smtClean="0"/>
              <a:t>) (</a:t>
            </a:r>
            <a:r>
              <a:rPr lang="ru-RU" sz="1400" dirty="0" smtClean="0"/>
              <a:t>телекоммуникации)</a:t>
            </a:r>
            <a:r>
              <a:rPr lang="ru-RU" sz="1400" baseline="30000" dirty="0" smtClean="0">
                <a:hlinkClick r:id="rId21"/>
              </a:rPr>
              <a:t>[5]</a:t>
            </a:r>
            <a:endParaRPr lang="ru-RU" sz="1400" dirty="0" smtClean="0"/>
          </a:p>
          <a:p>
            <a:r>
              <a:rPr lang="en-US" sz="1400" dirty="0" smtClean="0">
                <a:hlinkClick r:id="rId22" tooltip="The Coca-Cola Company"/>
              </a:rPr>
              <a:t>Coca-Cola Co.</a:t>
            </a:r>
            <a:r>
              <a:rPr lang="en-US" sz="1400" dirty="0" smtClean="0"/>
              <a:t> (</a:t>
            </a:r>
            <a:r>
              <a:rPr lang="en-US" sz="1400" dirty="0" smtClean="0">
                <a:hlinkClick r:id="rId3" tooltip="Нью-Йоркская фондовая биржа"/>
              </a:rPr>
              <a:t>NYSE</a:t>
            </a:r>
            <a:r>
              <a:rPr lang="en-US" sz="1400" dirty="0" smtClean="0"/>
              <a:t>: </a:t>
            </a:r>
            <a:r>
              <a:rPr lang="en-US" sz="1400" b="1" dirty="0" smtClean="0">
                <a:hlinkClick r:id="rId23"/>
              </a:rPr>
              <a:t>KO</a:t>
            </a:r>
            <a:r>
              <a:rPr lang="en-US" sz="1400" dirty="0" smtClean="0"/>
              <a:t>) (</a:t>
            </a:r>
            <a:r>
              <a:rPr lang="ru-RU" sz="1400" dirty="0" smtClean="0"/>
              <a:t>напитки)</a:t>
            </a:r>
          </a:p>
          <a:p>
            <a:r>
              <a:rPr lang="en-US" sz="1400" dirty="0" smtClean="0">
                <a:hlinkClick r:id="rId24" tooltip="Dow Inc."/>
              </a:rPr>
              <a:t>Dow Inc.</a:t>
            </a:r>
            <a:r>
              <a:rPr lang="en-US" sz="1400" dirty="0" smtClean="0"/>
              <a:t> (</a:t>
            </a:r>
            <a:r>
              <a:rPr lang="en-US" sz="1400" dirty="0" smtClean="0">
                <a:hlinkClick r:id="rId3" tooltip="Нью-Йоркская фондовая биржа"/>
              </a:rPr>
              <a:t>NYSE</a:t>
            </a:r>
            <a:r>
              <a:rPr lang="en-US" sz="1400" dirty="0" smtClean="0"/>
              <a:t>: </a:t>
            </a:r>
            <a:r>
              <a:rPr lang="en-US" sz="1400" b="1" dirty="0" smtClean="0">
                <a:hlinkClick r:id="rId25"/>
              </a:rPr>
              <a:t>DOW</a:t>
            </a:r>
            <a:r>
              <a:rPr lang="en-US" sz="1400" dirty="0" smtClean="0"/>
              <a:t>) (</a:t>
            </a:r>
            <a:r>
              <a:rPr lang="ru-RU" sz="1400" dirty="0" smtClean="0"/>
              <a:t>химическая промышленность)</a:t>
            </a:r>
            <a:r>
              <a:rPr lang="ru-RU" sz="1400" baseline="30000" dirty="0" smtClean="0">
                <a:hlinkClick r:id="rId26"/>
              </a:rPr>
              <a:t>[6]</a:t>
            </a:r>
            <a:endParaRPr lang="ru-RU" sz="1400" dirty="0" smtClean="0"/>
          </a:p>
          <a:p>
            <a:r>
              <a:rPr lang="en-US" sz="1400" dirty="0" smtClean="0">
                <a:hlinkClick r:id="rId27" tooltip="Goldman Sachs"/>
              </a:rPr>
              <a:t>The Goldman Sachs Group, Inc.</a:t>
            </a:r>
            <a:r>
              <a:rPr lang="en-US" sz="1400" dirty="0" smtClean="0"/>
              <a:t> (</a:t>
            </a:r>
            <a:r>
              <a:rPr lang="en-US" sz="1400" dirty="0" smtClean="0">
                <a:hlinkClick r:id="rId3" tooltip="Нью-Йоркская фондовая биржа"/>
              </a:rPr>
              <a:t>NYSE</a:t>
            </a:r>
            <a:r>
              <a:rPr lang="en-US" sz="1400" dirty="0" smtClean="0"/>
              <a:t>: </a:t>
            </a:r>
            <a:r>
              <a:rPr lang="en-US" sz="1400" b="1" dirty="0" smtClean="0">
                <a:hlinkClick r:id="rId28"/>
              </a:rPr>
              <a:t>GS</a:t>
            </a:r>
            <a:r>
              <a:rPr lang="en-US" sz="1400" dirty="0" smtClean="0"/>
              <a:t>) (</a:t>
            </a:r>
            <a:r>
              <a:rPr lang="ru-RU" sz="1400" dirty="0" smtClean="0"/>
              <a:t>финансы)</a:t>
            </a:r>
          </a:p>
          <a:p>
            <a:r>
              <a:rPr lang="en-US" sz="1400" dirty="0" smtClean="0">
                <a:hlinkClick r:id="rId29" tooltip="The Home Depot"/>
              </a:rPr>
              <a:t>Home Depot, Inc.</a:t>
            </a:r>
            <a:r>
              <a:rPr lang="en-US" sz="1400" dirty="0" smtClean="0"/>
              <a:t> (</a:t>
            </a:r>
            <a:r>
              <a:rPr lang="en-US" sz="1400" dirty="0" smtClean="0">
                <a:hlinkClick r:id="rId3" tooltip="Нью-Йоркская фондовая биржа"/>
              </a:rPr>
              <a:t>NYSE</a:t>
            </a:r>
            <a:r>
              <a:rPr lang="en-US" sz="1400" dirty="0" smtClean="0"/>
              <a:t>: </a:t>
            </a:r>
            <a:r>
              <a:rPr lang="en-US" sz="1400" b="1" dirty="0" smtClean="0">
                <a:hlinkClick r:id="rId30"/>
              </a:rPr>
              <a:t>HD</a:t>
            </a:r>
            <a:r>
              <a:rPr lang="en-US" sz="1400" dirty="0" smtClean="0"/>
              <a:t>) (</a:t>
            </a:r>
            <a:r>
              <a:rPr lang="ru-RU" sz="1400" dirty="0" smtClean="0"/>
              <a:t>магазины строительных принадлежностей)</a:t>
            </a:r>
          </a:p>
          <a:p>
            <a:r>
              <a:rPr lang="en-US" sz="1400" dirty="0" smtClean="0">
                <a:hlinkClick r:id="rId31" tooltip="Honeywell"/>
              </a:rPr>
              <a:t>Honeywell</a:t>
            </a:r>
            <a:r>
              <a:rPr lang="en-US" sz="1400" dirty="0" smtClean="0"/>
              <a:t> (</a:t>
            </a:r>
            <a:r>
              <a:rPr lang="en-US" sz="1400" dirty="0" smtClean="0">
                <a:hlinkClick r:id="rId3" tooltip="Нью-Йоркская фондовая биржа"/>
              </a:rPr>
              <a:t>NYSE</a:t>
            </a:r>
            <a:r>
              <a:rPr lang="en-US" sz="1400" dirty="0" smtClean="0"/>
              <a:t>: </a:t>
            </a:r>
            <a:r>
              <a:rPr lang="en-US" sz="1400" b="1" dirty="0" smtClean="0">
                <a:hlinkClick r:id="rId32"/>
              </a:rPr>
              <a:t>HON</a:t>
            </a:r>
            <a:r>
              <a:rPr lang="en-US" sz="1400" dirty="0" smtClean="0"/>
              <a:t>) (</a:t>
            </a:r>
            <a:r>
              <a:rPr lang="ru-RU" sz="1400" dirty="0" smtClean="0"/>
              <a:t>электроника)</a:t>
            </a:r>
          </a:p>
          <a:p>
            <a:r>
              <a:rPr lang="en-US" sz="1400" dirty="0" smtClean="0">
                <a:hlinkClick r:id="rId33" tooltip="IBM"/>
              </a:rPr>
              <a:t>International Business Machines Corp.</a:t>
            </a:r>
            <a:r>
              <a:rPr lang="en-US" sz="1400" dirty="0" smtClean="0"/>
              <a:t> (</a:t>
            </a:r>
            <a:r>
              <a:rPr lang="en-US" sz="1400" dirty="0" smtClean="0">
                <a:hlinkClick r:id="rId3" tooltip="Нью-Йоркская фондовая биржа"/>
              </a:rPr>
              <a:t>NYSE</a:t>
            </a:r>
            <a:r>
              <a:rPr lang="en-US" sz="1400" dirty="0" smtClean="0"/>
              <a:t>: </a:t>
            </a:r>
            <a:r>
              <a:rPr lang="en-US" sz="1400" b="1" dirty="0" smtClean="0">
                <a:hlinkClick r:id="rId34"/>
              </a:rPr>
              <a:t>IBM</a:t>
            </a:r>
            <a:r>
              <a:rPr lang="en-US" sz="1400" dirty="0" smtClean="0"/>
              <a:t>) (</a:t>
            </a:r>
            <a:r>
              <a:rPr lang="ru-RU" sz="1400" dirty="0" smtClean="0"/>
              <a:t>вычислительная техника)</a:t>
            </a:r>
          </a:p>
          <a:p>
            <a:r>
              <a:rPr lang="en-US" sz="1400" dirty="0" smtClean="0">
                <a:hlinkClick r:id="rId35" tooltip="Intel"/>
              </a:rPr>
              <a:t>Intel Corp.</a:t>
            </a:r>
            <a:r>
              <a:rPr lang="en-US" sz="1400" dirty="0" smtClean="0"/>
              <a:t> (</a:t>
            </a:r>
            <a:r>
              <a:rPr lang="en-US" sz="1400" dirty="0" smtClean="0">
                <a:hlinkClick r:id="rId8" tooltip="Nasdaq"/>
              </a:rPr>
              <a:t>NASDAQ</a:t>
            </a:r>
            <a:r>
              <a:rPr lang="en-US" sz="1400" dirty="0" smtClean="0"/>
              <a:t>: </a:t>
            </a:r>
            <a:r>
              <a:rPr lang="en-US" sz="1400" b="1" dirty="0" smtClean="0">
                <a:hlinkClick r:id="rId36"/>
              </a:rPr>
              <a:t>INTC</a:t>
            </a:r>
            <a:r>
              <a:rPr lang="en-US" sz="1400" dirty="0" smtClean="0"/>
              <a:t>) (</a:t>
            </a:r>
            <a:r>
              <a:rPr lang="ru-RU" sz="1400" dirty="0" smtClean="0"/>
              <a:t>полупроводники)</a:t>
            </a:r>
          </a:p>
          <a:p>
            <a:r>
              <a:rPr lang="en-US" sz="1400" dirty="0" smtClean="0">
                <a:hlinkClick r:id="rId37" tooltip="Johnson &amp; Johnson"/>
              </a:rPr>
              <a:t>Johnson &amp; Johnson Inc.</a:t>
            </a:r>
            <a:r>
              <a:rPr lang="en-US" sz="1400" dirty="0" smtClean="0"/>
              <a:t> (</a:t>
            </a:r>
            <a:r>
              <a:rPr lang="en-US" sz="1400" dirty="0" smtClean="0">
                <a:hlinkClick r:id="rId3" tooltip="Нью-Йоркская фондовая биржа"/>
              </a:rPr>
              <a:t>NYSE</a:t>
            </a:r>
            <a:r>
              <a:rPr lang="en-US" sz="1400" dirty="0" smtClean="0"/>
              <a:t>: </a:t>
            </a:r>
            <a:r>
              <a:rPr lang="en-US" sz="1400" b="1" dirty="0" smtClean="0">
                <a:hlinkClick r:id="rId38"/>
              </a:rPr>
              <a:t>JNJ</a:t>
            </a:r>
            <a:r>
              <a:rPr lang="en-US" sz="1400" dirty="0" smtClean="0"/>
              <a:t>) (</a:t>
            </a:r>
            <a:r>
              <a:rPr lang="ru-RU" sz="1400" dirty="0" smtClean="0"/>
              <a:t>химия, фармацевтика)</a:t>
            </a:r>
          </a:p>
          <a:p>
            <a:r>
              <a:rPr lang="en-US" sz="1400" dirty="0" smtClean="0">
                <a:hlinkClick r:id="rId39" tooltip="JPMorgan Chase"/>
              </a:rPr>
              <a:t>JPMorgan Chase and Co.</a:t>
            </a:r>
            <a:r>
              <a:rPr lang="en-US" sz="1400" dirty="0" smtClean="0"/>
              <a:t> (</a:t>
            </a:r>
            <a:r>
              <a:rPr lang="en-US" sz="1400" dirty="0" smtClean="0">
                <a:hlinkClick r:id="rId3" tooltip="Нью-Йоркская фондовая биржа"/>
              </a:rPr>
              <a:t>NYSE</a:t>
            </a:r>
            <a:r>
              <a:rPr lang="en-US" sz="1400" dirty="0" smtClean="0"/>
              <a:t>: </a:t>
            </a:r>
            <a:r>
              <a:rPr lang="en-US" sz="1400" b="1" dirty="0" smtClean="0">
                <a:hlinkClick r:id="rId40"/>
              </a:rPr>
              <a:t>JPM</a:t>
            </a:r>
            <a:r>
              <a:rPr lang="en-US" sz="1400" dirty="0" smtClean="0"/>
              <a:t>) (</a:t>
            </a:r>
            <a:r>
              <a:rPr lang="ru-RU" sz="1400" dirty="0" smtClean="0"/>
              <a:t>финансовая группа)</a:t>
            </a:r>
          </a:p>
          <a:p>
            <a:r>
              <a:rPr lang="en-US" sz="1400" dirty="0" smtClean="0">
                <a:hlinkClick r:id="rId41" tooltip="McDonald's"/>
              </a:rPr>
              <a:t>McDonald’s Corp.</a:t>
            </a:r>
            <a:r>
              <a:rPr lang="en-US" sz="1400" dirty="0" smtClean="0"/>
              <a:t> (</a:t>
            </a:r>
            <a:r>
              <a:rPr lang="en-US" sz="1400" dirty="0" smtClean="0">
                <a:hlinkClick r:id="rId3" tooltip="Нью-Йоркская фондовая биржа"/>
              </a:rPr>
              <a:t>NYSE</a:t>
            </a:r>
            <a:r>
              <a:rPr lang="en-US" sz="1400" dirty="0" smtClean="0"/>
              <a:t>: </a:t>
            </a:r>
            <a:r>
              <a:rPr lang="en-US" sz="1400" b="1" dirty="0" smtClean="0">
                <a:hlinkClick r:id="rId42"/>
              </a:rPr>
              <a:t>MCD</a:t>
            </a:r>
            <a:r>
              <a:rPr lang="en-US" sz="1400" dirty="0" smtClean="0"/>
              <a:t>) (</a:t>
            </a:r>
            <a:r>
              <a:rPr lang="ru-RU" sz="1400" dirty="0" smtClean="0"/>
              <a:t>рестораны быстрого обслуживания)</a:t>
            </a:r>
          </a:p>
          <a:p>
            <a:r>
              <a:rPr lang="en-US" sz="1400" dirty="0" smtClean="0">
                <a:hlinkClick r:id="rId43" tooltip="Merck &amp; Co."/>
              </a:rPr>
              <a:t>Merck &amp; Co., Inc.</a:t>
            </a:r>
            <a:r>
              <a:rPr lang="en-US" sz="1400" dirty="0" smtClean="0"/>
              <a:t> (</a:t>
            </a:r>
            <a:r>
              <a:rPr lang="en-US" sz="1400" dirty="0" smtClean="0">
                <a:hlinkClick r:id="rId3" tooltip="Нью-Йоркская фондовая биржа"/>
              </a:rPr>
              <a:t>NYSE</a:t>
            </a:r>
            <a:r>
              <a:rPr lang="en-US" sz="1400" dirty="0" smtClean="0"/>
              <a:t>: </a:t>
            </a:r>
            <a:r>
              <a:rPr lang="en-US" sz="1400" b="1" dirty="0" smtClean="0">
                <a:hlinkClick r:id="rId44"/>
              </a:rPr>
              <a:t>MRK</a:t>
            </a:r>
            <a:r>
              <a:rPr lang="en-US" sz="1400" dirty="0" smtClean="0"/>
              <a:t>) (</a:t>
            </a:r>
            <a:r>
              <a:rPr lang="ru-RU" sz="1400" dirty="0" smtClean="0"/>
              <a:t>фармацевтика)</a:t>
            </a:r>
          </a:p>
          <a:p>
            <a:r>
              <a:rPr lang="en-US" sz="1400" dirty="0" smtClean="0">
                <a:hlinkClick r:id="rId45" tooltip="Microsoft"/>
              </a:rPr>
              <a:t>Microsoft Corp.</a:t>
            </a:r>
            <a:r>
              <a:rPr lang="en-US" sz="1400" dirty="0" smtClean="0"/>
              <a:t> (</a:t>
            </a:r>
            <a:r>
              <a:rPr lang="en-US" sz="1400" dirty="0" smtClean="0">
                <a:hlinkClick r:id="rId8" tooltip="Nasdaq"/>
              </a:rPr>
              <a:t>NASDAQ</a:t>
            </a:r>
            <a:r>
              <a:rPr lang="en-US" sz="1400" dirty="0" smtClean="0"/>
              <a:t>: </a:t>
            </a:r>
            <a:r>
              <a:rPr lang="en-US" sz="1400" b="1" dirty="0" smtClean="0">
                <a:hlinkClick r:id="rId46"/>
              </a:rPr>
              <a:t>MSFT</a:t>
            </a:r>
            <a:r>
              <a:rPr lang="en-US" sz="1400" dirty="0" smtClean="0"/>
              <a:t>) (</a:t>
            </a:r>
            <a:r>
              <a:rPr lang="ru-RU" sz="1400" dirty="0" smtClean="0"/>
              <a:t>программное обеспечение)</a:t>
            </a:r>
          </a:p>
          <a:p>
            <a:r>
              <a:rPr lang="en-US" sz="1400" dirty="0" smtClean="0">
                <a:hlinkClick r:id="rId47" tooltip="Nike"/>
              </a:rPr>
              <a:t>Nike Inc.</a:t>
            </a:r>
            <a:r>
              <a:rPr lang="en-US" sz="1400" dirty="0" smtClean="0"/>
              <a:t> (</a:t>
            </a:r>
            <a:r>
              <a:rPr lang="en-US" sz="1400" dirty="0" smtClean="0">
                <a:hlinkClick r:id="rId3" tooltip="Нью-Йоркская фондовая биржа"/>
              </a:rPr>
              <a:t>NYSE</a:t>
            </a:r>
            <a:r>
              <a:rPr lang="en-US" sz="1400" dirty="0" smtClean="0"/>
              <a:t>: </a:t>
            </a:r>
            <a:r>
              <a:rPr lang="en-US" sz="1400" b="1" dirty="0" smtClean="0">
                <a:hlinkClick r:id="rId48"/>
              </a:rPr>
              <a:t>NKE</a:t>
            </a:r>
            <a:r>
              <a:rPr lang="en-US" sz="1400" dirty="0" smtClean="0"/>
              <a:t>) (</a:t>
            </a:r>
            <a:r>
              <a:rPr lang="ru-RU" sz="1400" dirty="0" smtClean="0"/>
              <a:t>одежда)</a:t>
            </a:r>
          </a:p>
          <a:p>
            <a:r>
              <a:rPr lang="en-US" sz="1400" dirty="0" smtClean="0">
                <a:hlinkClick r:id="rId49" tooltip="Procter &amp; Gamble"/>
              </a:rPr>
              <a:t>Procter &amp; Gamble Co.</a:t>
            </a:r>
            <a:r>
              <a:rPr lang="en-US" sz="1400" dirty="0" smtClean="0"/>
              <a:t> (</a:t>
            </a:r>
            <a:r>
              <a:rPr lang="en-US" sz="1400" dirty="0" smtClean="0">
                <a:hlinkClick r:id="rId3" tooltip="Нью-Йоркская фондовая биржа"/>
              </a:rPr>
              <a:t>NYSE</a:t>
            </a:r>
            <a:r>
              <a:rPr lang="en-US" sz="1400" dirty="0" smtClean="0"/>
              <a:t>: </a:t>
            </a:r>
            <a:r>
              <a:rPr lang="en-US" sz="1400" b="1" dirty="0" smtClean="0">
                <a:hlinkClick r:id="rId50"/>
              </a:rPr>
              <a:t>PG</a:t>
            </a:r>
            <a:r>
              <a:rPr lang="en-US" sz="1400" dirty="0" smtClean="0"/>
              <a:t>) (</a:t>
            </a:r>
            <a:r>
              <a:rPr lang="ru-RU" sz="1400" dirty="0" smtClean="0"/>
              <a:t>бытовая химия)</a:t>
            </a:r>
          </a:p>
          <a:p>
            <a:r>
              <a:rPr lang="en-US" sz="1400" dirty="0" err="1" smtClean="0">
                <a:hlinkClick r:id="rId51" tooltip="Salesforce"/>
              </a:rPr>
              <a:t>Salesforce</a:t>
            </a:r>
            <a:r>
              <a:rPr lang="en-US" sz="1400" dirty="0" smtClean="0"/>
              <a:t> (</a:t>
            </a:r>
            <a:r>
              <a:rPr lang="en-US" sz="1400" dirty="0" smtClean="0">
                <a:hlinkClick r:id="rId3" tooltip="Нью-Йоркская фондовая биржа"/>
              </a:rPr>
              <a:t>NYSE</a:t>
            </a:r>
            <a:r>
              <a:rPr lang="en-US" sz="1400" dirty="0" smtClean="0"/>
              <a:t>: </a:t>
            </a:r>
            <a:r>
              <a:rPr lang="en-US" sz="1400" b="1" dirty="0" smtClean="0">
                <a:hlinkClick r:id="rId52"/>
              </a:rPr>
              <a:t>CRM</a:t>
            </a:r>
            <a:r>
              <a:rPr lang="en-US" sz="1400" dirty="0" smtClean="0"/>
              <a:t>) (</a:t>
            </a:r>
            <a:r>
              <a:rPr lang="ru-RU" sz="1400" dirty="0" smtClean="0"/>
              <a:t>программное обеспечение)</a:t>
            </a:r>
          </a:p>
          <a:p>
            <a:r>
              <a:rPr lang="en-US" sz="1400" dirty="0" smtClean="0">
                <a:hlinkClick r:id="rId53" tooltip="Travelers"/>
              </a:rPr>
              <a:t>Travelers</a:t>
            </a:r>
            <a:r>
              <a:rPr lang="en-US" sz="1400" dirty="0" smtClean="0"/>
              <a:t> (</a:t>
            </a:r>
            <a:r>
              <a:rPr lang="en-US" sz="1400" dirty="0" smtClean="0">
                <a:hlinkClick r:id="rId3" tooltip="Нью-Йоркская фондовая биржа"/>
              </a:rPr>
              <a:t>NYSE</a:t>
            </a:r>
            <a:r>
              <a:rPr lang="en-US" sz="1400" dirty="0" smtClean="0"/>
              <a:t>: </a:t>
            </a:r>
            <a:r>
              <a:rPr lang="en-US" sz="1400" b="1" dirty="0" smtClean="0">
                <a:hlinkClick r:id="rId54"/>
              </a:rPr>
              <a:t>TRV</a:t>
            </a:r>
            <a:r>
              <a:rPr lang="en-US" sz="1400" dirty="0" smtClean="0"/>
              <a:t>) (</a:t>
            </a:r>
            <a:r>
              <a:rPr lang="ru-RU" sz="1400" dirty="0" smtClean="0"/>
              <a:t>финансовые услуги)</a:t>
            </a:r>
            <a:r>
              <a:rPr lang="ru-RU" sz="1400" baseline="30000" dirty="0" smtClean="0">
                <a:hlinkClick r:id="rId21"/>
              </a:rPr>
              <a:t>[5]</a:t>
            </a:r>
            <a:endParaRPr lang="ru-RU" sz="1400" dirty="0" smtClean="0"/>
          </a:p>
          <a:p>
            <a:r>
              <a:rPr lang="en-US" sz="1400" dirty="0" smtClean="0">
                <a:hlinkClick r:id="rId55" tooltip="UnitedHealth Group"/>
              </a:rPr>
              <a:t>UnitedHealth Group Inc</a:t>
            </a:r>
            <a:r>
              <a:rPr lang="en-US" sz="1400" dirty="0" smtClean="0"/>
              <a:t> (</a:t>
            </a:r>
            <a:r>
              <a:rPr lang="en-US" sz="1400" dirty="0" smtClean="0">
                <a:hlinkClick r:id="rId3" tooltip="Нью-Йоркская фондовая биржа"/>
              </a:rPr>
              <a:t>NYSE</a:t>
            </a:r>
            <a:r>
              <a:rPr lang="en-US" sz="1400" dirty="0" smtClean="0"/>
              <a:t>: </a:t>
            </a:r>
            <a:r>
              <a:rPr lang="en-US" sz="1400" b="1" dirty="0" smtClean="0">
                <a:hlinkClick r:id="rId56"/>
              </a:rPr>
              <a:t>UNH</a:t>
            </a:r>
            <a:r>
              <a:rPr lang="en-US" sz="1400" dirty="0" smtClean="0"/>
              <a:t>) (</a:t>
            </a:r>
            <a:r>
              <a:rPr lang="ru-RU" sz="1400" dirty="0" smtClean="0"/>
              <a:t>здравоохранение)</a:t>
            </a:r>
            <a:r>
              <a:rPr lang="ru-RU" sz="1400" baseline="30000" dirty="0" smtClean="0">
                <a:hlinkClick r:id="rId57"/>
              </a:rPr>
              <a:t>[7]</a:t>
            </a:r>
            <a:endParaRPr lang="ru-RU" sz="1400" dirty="0" smtClean="0"/>
          </a:p>
          <a:p>
            <a:r>
              <a:rPr lang="en-US" sz="1400" dirty="0" smtClean="0">
                <a:hlinkClick r:id="rId58" tooltip="Verizon Communications"/>
              </a:rPr>
              <a:t>Verizon Communications</a:t>
            </a:r>
            <a:r>
              <a:rPr lang="en-US" sz="1400" dirty="0" smtClean="0"/>
              <a:t> (</a:t>
            </a:r>
            <a:r>
              <a:rPr lang="en-US" sz="1400" dirty="0" smtClean="0">
                <a:hlinkClick r:id="rId3" tooltip="Нью-Йоркская фондовая биржа"/>
              </a:rPr>
              <a:t>NYSE</a:t>
            </a:r>
            <a:r>
              <a:rPr lang="en-US" sz="1400" dirty="0" smtClean="0"/>
              <a:t>: </a:t>
            </a:r>
            <a:r>
              <a:rPr lang="en-US" sz="1400" b="1" dirty="0" smtClean="0">
                <a:hlinkClick r:id="rId59"/>
              </a:rPr>
              <a:t>VZ</a:t>
            </a:r>
            <a:r>
              <a:rPr lang="en-US" sz="1400" dirty="0" smtClean="0"/>
              <a:t>) (</a:t>
            </a:r>
            <a:r>
              <a:rPr lang="ru-RU" sz="1400" dirty="0" smtClean="0"/>
              <a:t>телекоммуникации)</a:t>
            </a:r>
          </a:p>
          <a:p>
            <a:r>
              <a:rPr lang="en-US" sz="1400" dirty="0" smtClean="0">
                <a:hlinkClick r:id="rId60" tooltip="Visa"/>
              </a:rPr>
              <a:t>Visa, Inc.</a:t>
            </a:r>
            <a:r>
              <a:rPr lang="en-US" sz="1400" dirty="0" smtClean="0"/>
              <a:t> (</a:t>
            </a:r>
            <a:r>
              <a:rPr lang="en-US" sz="1400" dirty="0" smtClean="0">
                <a:hlinkClick r:id="rId3" tooltip="Нью-Йоркская фондовая биржа"/>
              </a:rPr>
              <a:t>NYSE</a:t>
            </a:r>
            <a:r>
              <a:rPr lang="en-US" sz="1400" dirty="0" smtClean="0"/>
              <a:t>: </a:t>
            </a:r>
            <a:r>
              <a:rPr lang="en-US" sz="1400" b="1" dirty="0" smtClean="0">
                <a:hlinkClick r:id="rId61"/>
              </a:rPr>
              <a:t>V</a:t>
            </a:r>
            <a:r>
              <a:rPr lang="en-US" sz="1400" dirty="0" smtClean="0"/>
              <a:t>) (</a:t>
            </a:r>
            <a:r>
              <a:rPr lang="ru-RU" sz="1400" dirty="0" smtClean="0"/>
              <a:t>финансы)</a:t>
            </a:r>
          </a:p>
          <a:p>
            <a:r>
              <a:rPr lang="en-US" sz="1400" dirty="0" err="1" smtClean="0">
                <a:hlinkClick r:id="rId62" tooltip="Walmart"/>
              </a:rPr>
              <a:t>Walmart</a:t>
            </a:r>
            <a:r>
              <a:rPr lang="en-US" sz="1400" dirty="0" smtClean="0">
                <a:hlinkClick r:id="rId62" tooltip="Walmart"/>
              </a:rPr>
              <a:t>, Inc.</a:t>
            </a:r>
            <a:r>
              <a:rPr lang="en-US" sz="1400" dirty="0" smtClean="0"/>
              <a:t> (</a:t>
            </a:r>
            <a:r>
              <a:rPr lang="en-US" sz="1400" dirty="0" smtClean="0">
                <a:hlinkClick r:id="rId3" tooltip="Нью-Йоркская фондовая биржа"/>
              </a:rPr>
              <a:t>NYSE</a:t>
            </a:r>
            <a:r>
              <a:rPr lang="en-US" sz="1400" dirty="0" smtClean="0"/>
              <a:t>: </a:t>
            </a:r>
            <a:r>
              <a:rPr lang="en-US" sz="1400" b="1" dirty="0" smtClean="0">
                <a:hlinkClick r:id="rId63"/>
              </a:rPr>
              <a:t>WMT</a:t>
            </a:r>
            <a:r>
              <a:rPr lang="en-US" sz="1400" dirty="0" smtClean="0"/>
              <a:t>) (</a:t>
            </a:r>
            <a:r>
              <a:rPr lang="ru-RU" sz="1400" dirty="0" smtClean="0"/>
              <a:t>торговая сеть)</a:t>
            </a:r>
          </a:p>
          <a:p>
            <a:r>
              <a:rPr lang="en-US" sz="1400" dirty="0" smtClean="0">
                <a:hlinkClick r:id="rId64" tooltip="Walgreens Boots Alliance"/>
              </a:rPr>
              <a:t>Walgreens Boots Alliance, Inc.</a:t>
            </a:r>
            <a:r>
              <a:rPr lang="en-US" sz="1400" dirty="0" smtClean="0"/>
              <a:t> (</a:t>
            </a:r>
            <a:r>
              <a:rPr lang="en-US" sz="1400" dirty="0" smtClean="0">
                <a:hlinkClick r:id="rId3" tooltip="Нью-Йоркская фондовая биржа"/>
              </a:rPr>
              <a:t>NYSE</a:t>
            </a:r>
            <a:r>
              <a:rPr lang="en-US" sz="1400" dirty="0" smtClean="0"/>
              <a:t>: </a:t>
            </a:r>
            <a:r>
              <a:rPr lang="en-US" sz="1400" b="1" dirty="0" smtClean="0">
                <a:hlinkClick r:id="rId65"/>
              </a:rPr>
              <a:t>WBA</a:t>
            </a:r>
            <a:r>
              <a:rPr lang="en-US" sz="1400" dirty="0" smtClean="0"/>
              <a:t>) (</a:t>
            </a:r>
            <a:r>
              <a:rPr lang="ru-RU" sz="1400" dirty="0" smtClean="0"/>
              <a:t>аптеки)</a:t>
            </a:r>
          </a:p>
          <a:p>
            <a:r>
              <a:rPr lang="en-US" sz="1400" dirty="0" smtClean="0">
                <a:hlinkClick r:id="rId66" tooltip="The Walt Disney Company"/>
              </a:rPr>
              <a:t>Walt Disney Co., The</a:t>
            </a:r>
            <a:r>
              <a:rPr lang="en-US" sz="1400" dirty="0" smtClean="0"/>
              <a:t> (</a:t>
            </a:r>
            <a:r>
              <a:rPr lang="en-US" sz="1400" dirty="0" smtClean="0">
                <a:hlinkClick r:id="rId3" tooltip="Нью-Йоркская фондовая биржа"/>
              </a:rPr>
              <a:t>NYSE</a:t>
            </a:r>
            <a:r>
              <a:rPr lang="en-US" sz="1400" dirty="0" smtClean="0"/>
              <a:t>: </a:t>
            </a:r>
            <a:r>
              <a:rPr lang="en-US" sz="1400" b="1" dirty="0" smtClean="0">
                <a:hlinkClick r:id="rId67"/>
              </a:rPr>
              <a:t>DIS</a:t>
            </a:r>
            <a:r>
              <a:rPr lang="en-US" sz="1400" dirty="0" smtClean="0"/>
              <a:t>) (</a:t>
            </a:r>
            <a:r>
              <a:rPr lang="ru-RU" sz="1400" dirty="0" smtClean="0"/>
              <a:t>индустрия развлечений)</a:t>
            </a:r>
            <a:endParaRPr lang="ru-RU" sz="14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extBox 6"/>
          <p:cNvSpPr txBox="1">
            <a:spLocks noChangeArrowheads="1"/>
          </p:cNvSpPr>
          <p:nvPr/>
        </p:nvSpPr>
        <p:spPr bwMode="auto">
          <a:xfrm>
            <a:off x="2786050" y="142852"/>
            <a:ext cx="3214710" cy="36988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dirty="0"/>
              <a:t>Состав индекса МБ </a:t>
            </a:r>
          </a:p>
        </p:txBody>
      </p:sp>
      <p:sp>
        <p:nvSpPr>
          <p:cNvPr id="7" name="AutoShape 3" descr="https://smart-lab.ru/plugins/trade/templates/skin/default/img/port4.svg"/>
          <p:cNvSpPr>
            <a:spLocks noChangeAspect="1" noChangeArrowheads="1"/>
          </p:cNvSpPr>
          <p:nvPr/>
        </p:nvSpPr>
        <p:spPr bwMode="auto">
          <a:xfrm>
            <a:off x="9753600" y="200025"/>
            <a:ext cx="304800" cy="304800"/>
          </a:xfrm>
          <a:prstGeom prst="rect">
            <a:avLst/>
          </a:prstGeom>
          <a:noFill/>
        </p:spPr>
      </p:sp>
      <p:sp>
        <p:nvSpPr>
          <p:cNvPr id="8" name="AutoShape 4" descr="https://smart-lab.ru/plugins/trade/templates/skin/default/img/bookmark_border-24px.svg"/>
          <p:cNvSpPr>
            <a:spLocks noChangeAspect="1" noChangeArrowheads="1"/>
          </p:cNvSpPr>
          <p:nvPr/>
        </p:nvSpPr>
        <p:spPr bwMode="auto">
          <a:xfrm>
            <a:off x="10363200" y="200025"/>
            <a:ext cx="304800" cy="304800"/>
          </a:xfrm>
          <a:prstGeom prst="rect">
            <a:avLst/>
          </a:prstGeom>
          <a:noFill/>
        </p:spPr>
      </p:sp>
      <p:sp>
        <p:nvSpPr>
          <p:cNvPr id="10" name="AutoShape 1" descr="https://smart-lab.ru/plugins/trade/templates/skin/default/img/port4.svg"/>
          <p:cNvSpPr>
            <a:spLocks noChangeAspect="1" noChangeArrowheads="1"/>
          </p:cNvSpPr>
          <p:nvPr/>
        </p:nvSpPr>
        <p:spPr bwMode="auto">
          <a:xfrm>
            <a:off x="9144000" y="390525"/>
            <a:ext cx="304800" cy="304800"/>
          </a:xfrm>
          <a:prstGeom prst="rect">
            <a:avLst/>
          </a:prstGeom>
          <a:noFill/>
        </p:spPr>
      </p:sp>
      <p:sp>
        <p:nvSpPr>
          <p:cNvPr id="11" name="AutoShape 2" descr="https://smart-lab.ru/plugins/trade/templates/skin/default/img/bookmark_border-24px.svg"/>
          <p:cNvSpPr>
            <a:spLocks noChangeAspect="1" noChangeArrowheads="1"/>
          </p:cNvSpPr>
          <p:nvPr/>
        </p:nvSpPr>
        <p:spPr bwMode="auto">
          <a:xfrm>
            <a:off x="9753600" y="390525"/>
            <a:ext cx="304800" cy="304800"/>
          </a:xfrm>
          <a:prstGeom prst="rect">
            <a:avLst/>
          </a:prstGeom>
          <a:noFill/>
        </p:spPr>
      </p:sp>
      <p:sp>
        <p:nvSpPr>
          <p:cNvPr id="13" name="AutoShape 1" descr="https://smart-lab.ru/plugins/trade/templates/skin/default/img/port4.svg"/>
          <p:cNvSpPr>
            <a:spLocks noChangeAspect="1" noChangeArrowheads="1"/>
          </p:cNvSpPr>
          <p:nvPr/>
        </p:nvSpPr>
        <p:spPr bwMode="auto">
          <a:xfrm>
            <a:off x="9144000" y="390525"/>
            <a:ext cx="304800" cy="304800"/>
          </a:xfrm>
          <a:prstGeom prst="rect">
            <a:avLst/>
          </a:prstGeom>
          <a:noFill/>
        </p:spPr>
      </p:sp>
      <p:sp>
        <p:nvSpPr>
          <p:cNvPr id="14" name="AutoShape 2" descr="https://smart-lab.ru/plugins/trade/templates/skin/default/img/bookmark_border-24px.svg"/>
          <p:cNvSpPr>
            <a:spLocks noChangeAspect="1" noChangeArrowheads="1"/>
          </p:cNvSpPr>
          <p:nvPr/>
        </p:nvSpPr>
        <p:spPr bwMode="auto">
          <a:xfrm>
            <a:off x="9753600" y="390525"/>
            <a:ext cx="304800" cy="304800"/>
          </a:xfrm>
          <a:prstGeom prst="rect">
            <a:avLst/>
          </a:prstGeom>
          <a:noFill/>
        </p:spPr>
      </p:sp>
      <p:graphicFrame>
        <p:nvGraphicFramePr>
          <p:cNvPr id="16" name="Таблица 15"/>
          <p:cNvGraphicFramePr>
            <a:graphicFrameLocks noGrp="1"/>
          </p:cNvGraphicFramePr>
          <p:nvPr/>
        </p:nvGraphicFramePr>
        <p:xfrm>
          <a:off x="457200" y="914400"/>
          <a:ext cx="8458202" cy="5334008"/>
        </p:xfrm>
        <a:graphic>
          <a:graphicData uri="http://schemas.openxmlformats.org/drawingml/2006/table">
            <a:tbl>
              <a:tblPr/>
              <a:tblGrid>
                <a:gridCol w="613052"/>
                <a:gridCol w="1216524"/>
                <a:gridCol w="613052"/>
                <a:gridCol w="613052"/>
                <a:gridCol w="613052"/>
                <a:gridCol w="1098386"/>
                <a:gridCol w="613052"/>
                <a:gridCol w="613052"/>
                <a:gridCol w="613052"/>
                <a:gridCol w="1238876"/>
                <a:gridCol w="613052"/>
              </a:tblGrid>
              <a:tr h="491896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 marL="62157" marR="0" marT="0" marB="0" anchor="b">
                    <a:lnL>
                      <a:noFill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  <a:hlinkClick r:id="rId2"/>
                        </a:rPr>
                        <a:t>ЛУКОЙЛ</a:t>
                      </a:r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15.48%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17</a:t>
                      </a:r>
                    </a:p>
                  </a:txBody>
                  <a:tcPr marL="62157" marR="0" marT="0" marB="0" anchor="b">
                    <a:lnL>
                      <a:noFill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  <a:hlinkClick r:id="rId3"/>
                        </a:rPr>
                        <a:t>НЛМК ао</a:t>
                      </a:r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1.28%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33</a:t>
                      </a:r>
                    </a:p>
                  </a:txBody>
                  <a:tcPr marL="62157" marR="0" marT="0" marB="0" anchor="b">
                    <a:lnL>
                      <a:noFill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  <a:hlinkClick r:id="rId4"/>
                        </a:rPr>
                        <a:t>МКБ ао</a:t>
                      </a:r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0.58%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</a:tr>
              <a:tr h="285476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</a:p>
                  </a:txBody>
                  <a:tcPr marL="62157" marR="0" marT="0" marB="0" anchor="b">
                    <a:lnL>
                      <a:noFill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 dirty="0">
                          <a:solidFill>
                            <a:srgbClr val="000000"/>
                          </a:solidFill>
                          <a:latin typeface="Times New Roman"/>
                          <a:hlinkClick r:id="rId5"/>
                        </a:rPr>
                        <a:t>Сбербанк</a:t>
                      </a:r>
                      <a:endParaRPr lang="ru-RU" sz="1400" b="0" i="0" u="sng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12.18%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18</a:t>
                      </a:r>
                    </a:p>
                  </a:txBody>
                  <a:tcPr marL="62157" marR="0" marT="0" marB="0" anchor="b">
                    <a:lnL>
                      <a:noFill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  <a:hlinkClick r:id="rId6"/>
                        </a:rPr>
                        <a:t>ПИК ао</a:t>
                      </a:r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1.28%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34</a:t>
                      </a:r>
                    </a:p>
                  </a:txBody>
                  <a:tcPr marL="62157" marR="0" marT="0" marB="0" anchor="b">
                    <a:lnL>
                      <a:noFill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  <a:hlinkClick r:id="rId7"/>
                        </a:rPr>
                        <a:t>Транснф ап</a:t>
                      </a:r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0.57%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</a:tr>
              <a:tr h="285476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 marL="62157" marR="0" marT="0" marB="0" anchor="b">
                    <a:lnL>
                      <a:noFill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 dirty="0">
                          <a:solidFill>
                            <a:srgbClr val="000000"/>
                          </a:solidFill>
                          <a:latin typeface="Times New Roman"/>
                          <a:hlinkClick r:id="rId8"/>
                        </a:rPr>
                        <a:t>ГАЗПРОМ </a:t>
                      </a:r>
                      <a:r>
                        <a:rPr lang="ru-RU" sz="1400" b="0" i="0" u="sng" strike="noStrike" dirty="0" err="1">
                          <a:solidFill>
                            <a:srgbClr val="000000"/>
                          </a:solidFill>
                          <a:latin typeface="Times New Roman"/>
                          <a:hlinkClick r:id="rId8"/>
                        </a:rPr>
                        <a:t>ао</a:t>
                      </a:r>
                      <a:endParaRPr lang="ru-RU" sz="1400" b="0" i="0" u="sng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11.79%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19</a:t>
                      </a:r>
                    </a:p>
                  </a:txBody>
                  <a:tcPr marL="62157" marR="0" marT="0" marB="0" anchor="b">
                    <a:lnL>
                      <a:noFill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  <a:hlinkClick r:id="rId9"/>
                        </a:rPr>
                        <a:t>РУСАЛ ао</a:t>
                      </a:r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1.18%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35</a:t>
                      </a:r>
                    </a:p>
                  </a:txBody>
                  <a:tcPr marL="62157" marR="0" marT="0" marB="0" anchor="b">
                    <a:lnL>
                      <a:noFill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  <a:hlinkClick r:id="rId10"/>
                        </a:rPr>
                        <a:t>Система ао</a:t>
                      </a:r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0.55%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</a:tr>
              <a:tr h="285476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</a:p>
                  </a:txBody>
                  <a:tcPr marL="62157" marR="0" marT="0" marB="0" anchor="b">
                    <a:lnL>
                      <a:noFill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 dirty="0" err="1">
                          <a:solidFill>
                            <a:srgbClr val="000000"/>
                          </a:solidFill>
                          <a:latin typeface="Times New Roman"/>
                          <a:hlinkClick r:id="rId11"/>
                        </a:rPr>
                        <a:t>Татнфт</a:t>
                      </a:r>
                      <a:r>
                        <a:rPr lang="ru-RU" sz="1400" b="0" i="0" u="sng" strike="noStrike" dirty="0">
                          <a:solidFill>
                            <a:srgbClr val="000000"/>
                          </a:solidFill>
                          <a:latin typeface="Times New Roman"/>
                          <a:hlinkClick r:id="rId11"/>
                        </a:rPr>
                        <a:t> 3ао</a:t>
                      </a:r>
                      <a:endParaRPr lang="ru-RU" sz="1400" b="0" i="0" u="sng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6.35%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20</a:t>
                      </a:r>
                    </a:p>
                  </a:txBody>
                  <a:tcPr marL="62157" marR="0" marT="0" marB="0" anchor="b">
                    <a:lnL>
                      <a:noFill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  <a:hlinkClick r:id="rId11"/>
                        </a:rPr>
                        <a:t>Татнфт 3ап</a:t>
                      </a:r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1.17%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36</a:t>
                      </a:r>
                    </a:p>
                  </a:txBody>
                  <a:tcPr marL="62157" marR="0" marT="0" marB="0" anchor="b">
                    <a:lnL>
                      <a:noFill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  <a:hlinkClick r:id="rId12"/>
                        </a:rPr>
                        <a:t>МКПАО "ВК"</a:t>
                      </a:r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0.55%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</a:tr>
              <a:tr h="285476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5</a:t>
                      </a:r>
                    </a:p>
                  </a:txBody>
                  <a:tcPr marL="62157" marR="0" marT="0" marB="0" anchor="b">
                    <a:lnL>
                      <a:noFill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 dirty="0">
                          <a:solidFill>
                            <a:srgbClr val="000000"/>
                          </a:solidFill>
                          <a:latin typeface="Times New Roman"/>
                          <a:hlinkClick r:id="rId13"/>
                        </a:rPr>
                        <a:t>ЯНДЕКС</a:t>
                      </a:r>
                      <a:endParaRPr lang="ru-RU" sz="1400" b="0" i="0" u="sng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4.08%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21</a:t>
                      </a:r>
                    </a:p>
                  </a:txBody>
                  <a:tcPr marL="62157" marR="0" marT="0" marB="0" anchor="b">
                    <a:lnL>
                      <a:noFill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  <a:hlinkClick r:id="rId14"/>
                        </a:rPr>
                        <a:t>Магнит ао</a:t>
                      </a:r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1.15%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37</a:t>
                      </a:r>
                    </a:p>
                  </a:txBody>
                  <a:tcPr marL="62157" marR="0" marT="0" marB="0" anchor="b">
                    <a:lnL>
                      <a:noFill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  <a:hlinkClick r:id="rId15"/>
                        </a:rPr>
                        <a:t>БСП ао</a:t>
                      </a:r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0.51%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</a:tr>
              <a:tr h="285476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6</a:t>
                      </a:r>
                    </a:p>
                  </a:txBody>
                  <a:tcPr marL="62157" marR="0" marT="0" marB="0" anchor="b">
                    <a:lnL>
                      <a:noFill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  <a:hlinkClick r:id="rId16"/>
                        </a:rPr>
                        <a:t>ГМКНорНик</a:t>
                      </a:r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3.99%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22</a:t>
                      </a:r>
                    </a:p>
                  </a:txBody>
                  <a:tcPr marL="62157" marR="0" marT="0" marB="0" anchor="b">
                    <a:lnL>
                      <a:noFill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  <a:hlinkClick r:id="rId17"/>
                        </a:rPr>
                        <a:t>МосБиржа</a:t>
                      </a:r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1.14%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38</a:t>
                      </a:r>
                    </a:p>
                  </a:txBody>
                  <a:tcPr marL="62157" marR="0" marT="0" marB="0" anchor="b">
                    <a:lnL>
                      <a:noFill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  <a:hlinkClick r:id="rId18"/>
                        </a:rPr>
                        <a:t>Совкомфлот</a:t>
                      </a:r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0.47%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</a:tr>
              <a:tr h="285476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7</a:t>
                      </a:r>
                    </a:p>
                  </a:txBody>
                  <a:tcPr marL="62157" marR="0" marT="0" marB="0" anchor="b">
                    <a:lnL>
                      <a:noFill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  <a:hlinkClick r:id="rId19"/>
                        </a:rPr>
                        <a:t>ТКСХолд ао</a:t>
                      </a:r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3.64%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sng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23</a:t>
                      </a:r>
                    </a:p>
                  </a:txBody>
                  <a:tcPr marL="62157" marR="0" marT="0" marB="0" anchor="b">
                    <a:lnL>
                      <a:noFill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00000"/>
                          </a:solidFill>
                          <a:latin typeface="Times New Roman"/>
                          <a:hlinkClick r:id="rId20"/>
                        </a:rPr>
                        <a:t>FIVE-</a:t>
                      </a:r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  <a:hlinkClick r:id="rId20"/>
                        </a:rPr>
                        <a:t>гдр</a:t>
                      </a:r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1.1%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39</a:t>
                      </a:r>
                    </a:p>
                  </a:txBody>
                  <a:tcPr marL="62157" marR="0" marT="0" marB="0" anchor="b">
                    <a:lnL>
                      <a:noFill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  <a:hlinkClick r:id="rId21"/>
                        </a:rPr>
                        <a:t>Россети</a:t>
                      </a:r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0.35%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</a:tr>
              <a:tr h="285476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8</a:t>
                      </a:r>
                    </a:p>
                  </a:txBody>
                  <a:tcPr marL="62157" marR="0" marT="0" marB="0" anchor="b">
                    <a:lnL>
                      <a:noFill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  <a:hlinkClick r:id="rId22"/>
                        </a:rPr>
                        <a:t>Новатэк ао</a:t>
                      </a:r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3.48%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sng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24</a:t>
                      </a:r>
                    </a:p>
                  </a:txBody>
                  <a:tcPr marL="62157" marR="0" marT="0" marB="0" anchor="b">
                    <a:lnL>
                      <a:noFill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  <a:hlinkClick r:id="rId23"/>
                        </a:rPr>
                        <a:t>ММК</a:t>
                      </a:r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1.07%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40</a:t>
                      </a:r>
                    </a:p>
                  </a:txBody>
                  <a:tcPr marL="62157" marR="0" marT="0" marB="0" anchor="b">
                    <a:lnL>
                      <a:noFill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  <a:hlinkClick r:id="rId24"/>
                        </a:rPr>
                        <a:t>ЭН+ГРУП ао</a:t>
                      </a:r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0.33%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</a:tr>
              <a:tr h="285476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9</a:t>
                      </a:r>
                    </a:p>
                  </a:txBody>
                  <a:tcPr marL="62157" marR="0" marT="0" marB="0" anchor="b">
                    <a:lnL>
                      <a:noFill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  <a:hlinkClick r:id="rId25"/>
                        </a:rPr>
                        <a:t>Полюс</a:t>
                      </a:r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2.85%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25</a:t>
                      </a:r>
                    </a:p>
                  </a:txBody>
                  <a:tcPr marL="62157" marR="0" marT="0" marB="0" anchor="b">
                    <a:lnL>
                      <a:noFill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  <a:hlinkClick r:id="rId26"/>
                        </a:rPr>
                        <a:t>АЛРОСА ао</a:t>
                      </a:r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0.98%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41</a:t>
                      </a:r>
                    </a:p>
                  </a:txBody>
                  <a:tcPr marL="62157" marR="0" marT="0" marB="0" anchor="b">
                    <a:lnL>
                      <a:noFill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  <a:hlinkClick r:id="rId27"/>
                        </a:rPr>
                        <a:t>Астра ао</a:t>
                      </a:r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0.32%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</a:tr>
              <a:tr h="285476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10</a:t>
                      </a:r>
                    </a:p>
                  </a:txBody>
                  <a:tcPr marL="62157" marR="0" marT="0" marB="0" anchor="b">
                    <a:lnL>
                      <a:noFill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  <a:hlinkClick r:id="rId28"/>
                        </a:rPr>
                        <a:t>Сургнфгз</a:t>
                      </a:r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2.76%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26</a:t>
                      </a:r>
                    </a:p>
                  </a:txBody>
                  <a:tcPr marL="62157" marR="0" marT="0" marB="0" anchor="b">
                    <a:lnL>
                      <a:noFill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 dirty="0" err="1">
                          <a:solidFill>
                            <a:srgbClr val="000000"/>
                          </a:solidFill>
                          <a:latin typeface="Times New Roman"/>
                          <a:hlinkClick r:id="rId29"/>
                        </a:rPr>
                        <a:t>МТС-ао</a:t>
                      </a:r>
                      <a:endParaRPr lang="ru-RU" sz="1400" b="0" i="0" u="sng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0.9%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42</a:t>
                      </a:r>
                    </a:p>
                  </a:txBody>
                  <a:tcPr marL="62157" marR="0" marT="0" marB="0" anchor="b">
                    <a:lnL>
                      <a:noFill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  <a:hlinkClick r:id="rId30"/>
                        </a:rPr>
                        <a:t>+МосЭнерго</a:t>
                      </a:r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0.27%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</a:tr>
              <a:tr h="285476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11</a:t>
                      </a:r>
                    </a:p>
                  </a:txBody>
                  <a:tcPr marL="62157" marR="0" marT="0" marB="0" anchor="b">
                    <a:lnL>
                      <a:noFill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  <a:hlinkClick r:id="rId28"/>
                        </a:rPr>
                        <a:t>Сургнфгз-п</a:t>
                      </a:r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2.73%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27</a:t>
                      </a:r>
                    </a:p>
                  </a:txBody>
                  <a:tcPr marL="62157" marR="0" marT="0" marB="0" anchor="b">
                    <a:lnL>
                      <a:noFill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 dirty="0" err="1">
                          <a:solidFill>
                            <a:srgbClr val="000000"/>
                          </a:solidFill>
                          <a:latin typeface="Times New Roman"/>
                          <a:hlinkClick r:id="rId31"/>
                        </a:rPr>
                        <a:t>Ростел</a:t>
                      </a:r>
                      <a:r>
                        <a:rPr lang="ru-RU" sz="1400" b="0" i="0" u="sng" strike="noStrike" dirty="0">
                          <a:solidFill>
                            <a:srgbClr val="000000"/>
                          </a:solidFill>
                          <a:latin typeface="Times New Roman"/>
                          <a:hlinkClick r:id="rId31"/>
                        </a:rPr>
                        <a:t> -</a:t>
                      </a:r>
                      <a:r>
                        <a:rPr lang="ru-RU" sz="1400" b="0" i="0" u="sng" strike="noStrike" dirty="0" err="1">
                          <a:solidFill>
                            <a:srgbClr val="000000"/>
                          </a:solidFill>
                          <a:latin typeface="Times New Roman"/>
                          <a:hlinkClick r:id="rId31"/>
                        </a:rPr>
                        <a:t>ао</a:t>
                      </a:r>
                      <a:endParaRPr lang="ru-RU" sz="1400" b="0" i="0" u="sng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0.9%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43</a:t>
                      </a:r>
                    </a:p>
                  </a:txBody>
                  <a:tcPr marL="62157" marR="0" marT="0" marB="0" anchor="b">
                    <a:lnL>
                      <a:noFill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  <a:hlinkClick r:id="rId32"/>
                        </a:rPr>
                        <a:t>Селигдар</a:t>
                      </a:r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0.26%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</a:tr>
              <a:tr h="285476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12</a:t>
                      </a:r>
                    </a:p>
                  </a:txBody>
                  <a:tcPr marL="62157" marR="0" marT="0" marB="0" anchor="b">
                    <a:lnL>
                      <a:noFill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  <a:hlinkClick r:id="rId5"/>
                        </a:rPr>
                        <a:t>Сбербанк-п</a:t>
                      </a:r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2.35%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28</a:t>
                      </a:r>
                    </a:p>
                  </a:txBody>
                  <a:tcPr marL="62157" marR="0" marT="0" marB="0" anchor="b">
                    <a:lnL>
                      <a:noFill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 dirty="0">
                          <a:solidFill>
                            <a:srgbClr val="000000"/>
                          </a:solidFill>
                          <a:latin typeface="Times New Roman"/>
                          <a:hlinkClick r:id="rId33"/>
                        </a:rPr>
                        <a:t>Аэрофлот</a:t>
                      </a:r>
                      <a:endParaRPr lang="ru-RU" sz="1400" b="0" i="0" u="sng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0.77%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44</a:t>
                      </a:r>
                    </a:p>
                  </a:txBody>
                  <a:tcPr marL="62157" marR="0" marT="0" marB="0" anchor="b">
                    <a:lnL>
                      <a:noFill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00000"/>
                          </a:solidFill>
                          <a:latin typeface="Times New Roman"/>
                          <a:hlinkClick r:id="rId34"/>
                        </a:rPr>
                        <a:t>GLTR-</a:t>
                      </a:r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  <a:hlinkClick r:id="rId34"/>
                        </a:rPr>
                        <a:t>гдр</a:t>
                      </a:r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0.26%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</a:tr>
              <a:tr h="285476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13</a:t>
                      </a:r>
                    </a:p>
                  </a:txBody>
                  <a:tcPr marL="62157" marR="0" marT="0" marB="0" anchor="b">
                    <a:lnL>
                      <a:noFill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  <a:hlinkClick r:id="rId35"/>
                        </a:rPr>
                        <a:t>Роснефть</a:t>
                      </a:r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2.1%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29</a:t>
                      </a:r>
                    </a:p>
                  </a:txBody>
                  <a:tcPr marL="62157" marR="0" marT="0" marB="0" anchor="b">
                    <a:lnL>
                      <a:noFill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  <a:hlinkClick r:id="rId36"/>
                        </a:rPr>
                        <a:t>ВТБ ао</a:t>
                      </a:r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0.73%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45</a:t>
                      </a:r>
                    </a:p>
                  </a:txBody>
                  <a:tcPr marL="62157" marR="0" marT="0" marB="0" anchor="b">
                    <a:lnL>
                      <a:noFill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  <a:hlinkClick r:id="rId37"/>
                        </a:rPr>
                        <a:t>Юнипро ао</a:t>
                      </a:r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0.25%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</a:tr>
              <a:tr h="285476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14</a:t>
                      </a:r>
                    </a:p>
                  </a:txBody>
                  <a:tcPr marL="62157" marR="0" marT="0" marB="0" anchor="b">
                    <a:lnL>
                      <a:noFill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  <a:hlinkClick r:id="rId38"/>
                        </a:rPr>
                        <a:t>СевСт-ао</a:t>
                      </a:r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1.75%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30</a:t>
                      </a:r>
                    </a:p>
                  </a:txBody>
                  <a:tcPr marL="62157" marR="0" marT="0" marB="0" anchor="b">
                    <a:lnL>
                      <a:noFill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00000"/>
                          </a:solidFill>
                          <a:latin typeface="Times New Roman"/>
                          <a:hlinkClick r:id="rId39"/>
                        </a:rPr>
                        <a:t>AGRO-</a:t>
                      </a:r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  <a:hlinkClick r:id="rId39"/>
                        </a:rPr>
                        <a:t>гдр</a:t>
                      </a:r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0.71%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sng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46</a:t>
                      </a:r>
                    </a:p>
                  </a:txBody>
                  <a:tcPr marL="62157" marR="0" marT="0" marB="0" anchor="b">
                    <a:lnL>
                      <a:noFill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  <a:hlinkClick r:id="rId40"/>
                        </a:rPr>
                        <a:t>Мечел ао</a:t>
                      </a:r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0.23%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</a:tr>
              <a:tr h="285476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15</a:t>
                      </a:r>
                    </a:p>
                  </a:txBody>
                  <a:tcPr marL="62157" marR="0" marT="0" marB="0" anchor="b">
                    <a:lnL>
                      <a:noFill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  <a:hlinkClick r:id="rId41"/>
                        </a:rPr>
                        <a:t>ИнтерРАОао</a:t>
                      </a:r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1.35%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31</a:t>
                      </a:r>
                    </a:p>
                  </a:txBody>
                  <a:tcPr marL="62157" marR="0" marT="0" marB="0" anchor="b">
                    <a:lnL>
                      <a:noFill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00000"/>
                          </a:solidFill>
                          <a:latin typeface="Times New Roman"/>
                          <a:hlinkClick r:id="rId42"/>
                        </a:rPr>
                        <a:t>i</a:t>
                      </a:r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  <a:hlinkClick r:id="rId42"/>
                        </a:rPr>
                        <a:t>Позитив</a:t>
                      </a:r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0.66%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sng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47</a:t>
                      </a:r>
                    </a:p>
                  </a:txBody>
                  <a:tcPr marL="62157" marR="0" marT="0" marB="0" anchor="b">
                    <a:lnL>
                      <a:noFill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  <a:hlinkClick r:id="rId43"/>
                        </a:rPr>
                        <a:t>РусГидро</a:t>
                      </a:r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0.2%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</a:tr>
              <a:tr h="285476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16</a:t>
                      </a:r>
                    </a:p>
                  </a:txBody>
                  <a:tcPr marL="62157" marR="0" marT="0" marB="0" anchor="b">
                    <a:lnL>
                      <a:noFill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sng" strike="noStrike">
                          <a:solidFill>
                            <a:srgbClr val="000000"/>
                          </a:solidFill>
                          <a:latin typeface="Times New Roman"/>
                          <a:hlinkClick r:id="rId44"/>
                        </a:rPr>
                        <a:t>OZON-</a:t>
                      </a:r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  <a:hlinkClick r:id="rId44"/>
                        </a:rPr>
                        <a:t>адр</a:t>
                      </a:r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1.28%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32</a:t>
                      </a:r>
                    </a:p>
                  </a:txBody>
                  <a:tcPr marL="62157" marR="0" marT="0" marB="0" anchor="b">
                    <a:lnL>
                      <a:noFill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  <a:hlinkClick r:id="rId45"/>
                        </a:rPr>
                        <a:t>ФосАгро ао</a:t>
                      </a:r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0.64%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48</a:t>
                      </a:r>
                    </a:p>
                  </a:txBody>
                  <a:tcPr marL="62157" marR="0" marT="0" marB="0" anchor="b">
                    <a:lnL>
                      <a:noFill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 dirty="0" err="1">
                          <a:solidFill>
                            <a:srgbClr val="000000"/>
                          </a:solidFill>
                          <a:latin typeface="Times New Roman"/>
                          <a:hlinkClick r:id="rId46"/>
                        </a:rPr>
                        <a:t>Европлан</a:t>
                      </a:r>
                      <a:endParaRPr lang="ru-RU" sz="1400" b="0" i="0" u="sng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0.19%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</a:tr>
              <a:tr h="285476">
                <a:tc>
                  <a:txBody>
                    <a:bodyPr/>
                    <a:lstStyle/>
                    <a:p>
                      <a:pPr algn="l" fontAlgn="b"/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49</a:t>
                      </a:r>
                    </a:p>
                  </a:txBody>
                  <a:tcPr marL="62157" marR="0" marT="0" marB="0" anchor="b">
                    <a:lnL>
                      <a:noFill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 dirty="0">
                          <a:solidFill>
                            <a:srgbClr val="000000"/>
                          </a:solidFill>
                          <a:latin typeface="Times New Roman"/>
                          <a:hlinkClick r:id="rId47"/>
                        </a:rPr>
                        <a:t>Самолет </a:t>
                      </a:r>
                      <a:r>
                        <a:rPr lang="ru-RU" sz="1400" b="0" i="0" u="sng" strike="noStrike" dirty="0" err="1">
                          <a:solidFill>
                            <a:srgbClr val="000000"/>
                          </a:solidFill>
                          <a:latin typeface="Times New Roman"/>
                          <a:hlinkClick r:id="rId47"/>
                        </a:rPr>
                        <a:t>ао</a:t>
                      </a:r>
                      <a:endParaRPr lang="ru-RU" sz="1400" b="0" i="0" u="sng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0.17%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</a:tr>
              <a:tr h="274496">
                <a:tc>
                  <a:txBody>
                    <a:bodyPr/>
                    <a:lstStyle/>
                    <a:p>
                      <a:pPr algn="l" fontAlgn="b"/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sng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50</a:t>
                      </a:r>
                    </a:p>
                  </a:txBody>
                  <a:tcPr marL="62157" marR="0" marT="0" marB="0" anchor="b">
                    <a:lnL>
                      <a:noFill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sng" strike="noStrike" dirty="0" err="1">
                          <a:solidFill>
                            <a:srgbClr val="000000"/>
                          </a:solidFill>
                          <a:latin typeface="Times New Roman"/>
                          <a:hlinkClick r:id="rId40"/>
                        </a:rPr>
                        <a:t>Мечел</a:t>
                      </a:r>
                      <a:r>
                        <a:rPr lang="ru-RU" sz="1400" b="0" i="0" u="sng" strike="noStrike" dirty="0">
                          <a:solidFill>
                            <a:srgbClr val="000000"/>
                          </a:solidFill>
                          <a:latin typeface="Times New Roman"/>
                          <a:hlinkClick r:id="rId40"/>
                        </a:rPr>
                        <a:t> </a:t>
                      </a:r>
                      <a:r>
                        <a:rPr lang="ru-RU" sz="1400" b="0" i="0" u="sng" strike="noStrike" dirty="0" err="1">
                          <a:solidFill>
                            <a:srgbClr val="000000"/>
                          </a:solidFill>
                          <a:latin typeface="Times New Roman"/>
                          <a:hlinkClick r:id="rId40"/>
                        </a:rPr>
                        <a:t>ап</a:t>
                      </a:r>
                      <a:endParaRPr lang="ru-RU" sz="1400" b="0" i="0" u="sng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0.15%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2143108" y="285728"/>
            <a:ext cx="4857750" cy="725488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algn="ctr" eaLnBrk="1" hangingPunct="1"/>
            <a:r>
              <a:rPr lang="ru-RU" dirty="0" smtClean="0"/>
              <a:t>Индекс МБ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66800"/>
            <a:ext cx="91440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AutoShape 24"/>
          <p:cNvSpPr>
            <a:spLocks noChangeArrowheads="1"/>
          </p:cNvSpPr>
          <p:nvPr/>
        </p:nvSpPr>
        <p:spPr bwMode="auto">
          <a:xfrm>
            <a:off x="1371600" y="457200"/>
            <a:ext cx="6746875" cy="647700"/>
          </a:xfrm>
          <a:prstGeom prst="roundRect">
            <a:avLst>
              <a:gd name="adj" fmla="val 16667"/>
            </a:avLst>
          </a:prstGeom>
          <a:solidFill>
            <a:srgbClr val="6699FF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3200" b="1" dirty="0" smtClean="0"/>
              <a:t>ИИС</a:t>
            </a:r>
            <a:endParaRPr lang="ru-RU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219200" y="1371600"/>
            <a:ext cx="68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Индивидуальный инвестиционный счет</a:t>
            </a:r>
            <a:endParaRPr lang="ru-RU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2362200"/>
            <a:ext cx="685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B050"/>
                </a:solidFill>
              </a:rPr>
              <a:t>Минимум</a:t>
            </a:r>
          </a:p>
          <a:p>
            <a:pPr algn="ctr"/>
            <a:r>
              <a:rPr lang="ru-RU" sz="2800" b="1" dirty="0" smtClean="0">
                <a:solidFill>
                  <a:srgbClr val="00B050"/>
                </a:solidFill>
              </a:rPr>
              <a:t>5 лет</a:t>
            </a:r>
            <a:endParaRPr lang="ru-RU" sz="2800" b="1" dirty="0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2844" y="4500570"/>
            <a:ext cx="419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rgbClr val="FF0000"/>
                </a:solidFill>
              </a:rPr>
              <a:t>Получение вычета по НДФЛ</a:t>
            </a:r>
          </a:p>
          <a:p>
            <a:r>
              <a:rPr lang="ru-RU" sz="2400" dirty="0" smtClean="0">
                <a:solidFill>
                  <a:srgbClr val="FF0000"/>
                </a:solidFill>
              </a:rPr>
              <a:t>максимум на 400 т.р. в год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53000" y="4500570"/>
            <a:ext cx="419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rgbClr val="0070C0"/>
                </a:solidFill>
              </a:rPr>
              <a:t>Освобождение от налогов</a:t>
            </a:r>
          </a:p>
          <a:p>
            <a:r>
              <a:rPr lang="ru-RU" sz="2400" dirty="0" smtClean="0">
                <a:solidFill>
                  <a:srgbClr val="0070C0"/>
                </a:solidFill>
              </a:rPr>
              <a:t>по результатам инвестиций</a:t>
            </a:r>
            <a:endParaRPr lang="ru-RU" sz="2400" dirty="0">
              <a:solidFill>
                <a:srgbClr val="0070C0"/>
              </a:solidFill>
            </a:endParaRPr>
          </a:p>
        </p:txBody>
      </p:sp>
      <p:cxnSp>
        <p:nvCxnSpPr>
          <p:cNvPr id="14" name="Прямая со стрелкой 13"/>
          <p:cNvCxnSpPr/>
          <p:nvPr/>
        </p:nvCxnSpPr>
        <p:spPr>
          <a:xfrm rot="5400000">
            <a:off x="2133600" y="2971800"/>
            <a:ext cx="1752600" cy="11430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 rot="16200000" flipH="1">
            <a:off x="5600700" y="3162300"/>
            <a:ext cx="1752600" cy="76200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14414" y="4000504"/>
            <a:ext cx="68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/>
              <a:t>или</a:t>
            </a:r>
            <a:endParaRPr lang="ru-RU" sz="2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785786" y="6143644"/>
            <a:ext cx="7572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Можно вносить до 1 миллиона рублей в год</a:t>
            </a:r>
            <a:endParaRPr lang="ru-RU" sz="28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29566" cy="1143000"/>
          </a:xfrm>
        </p:spPr>
        <p:txBody>
          <a:bodyPr/>
          <a:lstStyle/>
          <a:p>
            <a:pPr algn="ctr"/>
            <a:r>
              <a:rPr lang="ru-RU" dirty="0" smtClean="0"/>
              <a:t>Способы инвестирования</a:t>
            </a: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 bwMode="auto">
          <a:xfrm>
            <a:off x="285720" y="1785926"/>
            <a:ext cx="8558218" cy="435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2800" b="1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rPr>
              <a:t>Самостоятельная торговля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ru-RU" sz="2800" b="1" dirty="0" smtClean="0">
              <a:solidFill>
                <a:schemeClr val="accent4"/>
              </a:solidFill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2800" b="1" dirty="0" smtClean="0">
                <a:solidFill>
                  <a:srgbClr val="00B050"/>
                </a:solidFill>
                <a:latin typeface="+mj-lt"/>
                <a:ea typeface="+mj-ea"/>
                <a:cs typeface="+mj-cs"/>
              </a:rPr>
              <a:t>Готовые решения</a:t>
            </a:r>
            <a:endParaRPr kumimoji="0" lang="ru-RU" sz="2800" b="1" i="0" u="none" strike="noStrike" kern="1200" cap="none" spc="0" normalizeH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2800" b="1" i="0" u="none" strike="noStrike" kern="1200" cap="none" spc="0" normalizeH="0" noProof="0" dirty="0" smtClean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2800" b="1" baseline="0" dirty="0" smtClean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Доверительное</a:t>
            </a:r>
            <a:r>
              <a:rPr lang="ru-RU" sz="2800" b="1" dirty="0" smtClean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управление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 smtClean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2800" b="1" dirty="0" err="1" smtClean="0">
                <a:solidFill>
                  <a:srgbClr val="FFC000"/>
                </a:solidFill>
                <a:latin typeface="+mj-lt"/>
                <a:ea typeface="+mj-ea"/>
                <a:cs typeface="+mj-cs"/>
              </a:rPr>
              <a:t>Автоследование</a:t>
            </a:r>
            <a:endParaRPr lang="ru-RU" sz="2800" b="1" dirty="0" smtClean="0">
              <a:solidFill>
                <a:srgbClr val="FFC000"/>
              </a:solidFill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 smtClean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Программы роботы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AutoShape 3"/>
          <p:cNvSpPr>
            <a:spLocks noChangeArrowheads="1"/>
          </p:cNvSpPr>
          <p:nvPr/>
        </p:nvSpPr>
        <p:spPr bwMode="auto">
          <a:xfrm rot="5371771" flipV="1">
            <a:off x="6142831" y="2067719"/>
            <a:ext cx="5100638" cy="927100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4579" name="AutoShape 4"/>
          <p:cNvSpPr>
            <a:spLocks noChangeArrowheads="1"/>
          </p:cNvSpPr>
          <p:nvPr/>
        </p:nvSpPr>
        <p:spPr bwMode="auto">
          <a:xfrm>
            <a:off x="0" y="1628775"/>
            <a:ext cx="685800" cy="5229225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4580" name="AutoShape 24"/>
          <p:cNvSpPr>
            <a:spLocks noChangeArrowheads="1"/>
          </p:cNvSpPr>
          <p:nvPr/>
        </p:nvSpPr>
        <p:spPr bwMode="auto">
          <a:xfrm>
            <a:off x="1295400" y="0"/>
            <a:ext cx="6746875" cy="647700"/>
          </a:xfrm>
          <a:prstGeom prst="roundRect">
            <a:avLst>
              <a:gd name="adj" fmla="val 16667"/>
            </a:avLst>
          </a:prstGeom>
          <a:solidFill>
            <a:srgbClr val="6699FF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3200" b="1" dirty="0" smtClean="0"/>
              <a:t>Сбербанк</a:t>
            </a:r>
            <a:endParaRPr lang="ru-RU" sz="3200" b="1" dirty="0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838200" y="6705600"/>
            <a:ext cx="762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utoShape 24"/>
          <p:cNvSpPr>
            <a:spLocks noChangeArrowheads="1"/>
          </p:cNvSpPr>
          <p:nvPr/>
        </p:nvSpPr>
        <p:spPr bwMode="auto">
          <a:xfrm>
            <a:off x="685800" y="4876800"/>
            <a:ext cx="2403475" cy="511175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 dirty="0"/>
              <a:t>Доходность</a:t>
            </a:r>
          </a:p>
        </p:txBody>
      </p:sp>
      <p:cxnSp>
        <p:nvCxnSpPr>
          <p:cNvPr id="17" name="Прямая со стрелкой 16"/>
          <p:cNvCxnSpPr/>
          <p:nvPr/>
        </p:nvCxnSpPr>
        <p:spPr>
          <a:xfrm rot="5400000" flipH="1" flipV="1">
            <a:off x="1296194" y="6019006"/>
            <a:ext cx="1219200" cy="1588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utoShape 24"/>
          <p:cNvSpPr>
            <a:spLocks noChangeArrowheads="1"/>
          </p:cNvSpPr>
          <p:nvPr/>
        </p:nvSpPr>
        <p:spPr bwMode="auto">
          <a:xfrm>
            <a:off x="3505200" y="4876800"/>
            <a:ext cx="2022475" cy="511175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/>
              <a:t>Риск</a:t>
            </a:r>
          </a:p>
        </p:txBody>
      </p:sp>
      <p:cxnSp>
        <p:nvCxnSpPr>
          <p:cNvPr id="19" name="Прямая со стрелкой 18"/>
          <p:cNvCxnSpPr/>
          <p:nvPr/>
        </p:nvCxnSpPr>
        <p:spPr>
          <a:xfrm rot="5400000" flipH="1" flipV="1">
            <a:off x="3886994" y="6019006"/>
            <a:ext cx="1219200" cy="1588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utoShape 24"/>
          <p:cNvSpPr>
            <a:spLocks noChangeArrowheads="1"/>
          </p:cNvSpPr>
          <p:nvPr/>
        </p:nvSpPr>
        <p:spPr bwMode="auto">
          <a:xfrm>
            <a:off x="5943600" y="4876800"/>
            <a:ext cx="2438400" cy="511175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/>
              <a:t>Ликвидность</a:t>
            </a:r>
          </a:p>
        </p:txBody>
      </p:sp>
      <p:cxnSp>
        <p:nvCxnSpPr>
          <p:cNvPr id="21" name="Прямая со стрелкой 20"/>
          <p:cNvCxnSpPr/>
          <p:nvPr/>
        </p:nvCxnSpPr>
        <p:spPr>
          <a:xfrm rot="5400000" flipH="1" flipV="1">
            <a:off x="6553994" y="6019006"/>
            <a:ext cx="1219200" cy="1588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838200"/>
            <a:ext cx="8617396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AutoShape 24"/>
          <p:cNvSpPr>
            <a:spLocks noChangeArrowheads="1"/>
          </p:cNvSpPr>
          <p:nvPr/>
        </p:nvSpPr>
        <p:spPr bwMode="auto">
          <a:xfrm>
            <a:off x="1371600" y="457200"/>
            <a:ext cx="6746875" cy="647700"/>
          </a:xfrm>
          <a:prstGeom prst="roundRect">
            <a:avLst>
              <a:gd name="adj" fmla="val 16667"/>
            </a:avLst>
          </a:prstGeom>
          <a:solidFill>
            <a:srgbClr val="6699FF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3200" b="1"/>
              <a:t>Инвестиции в ПИФы</a:t>
            </a:r>
          </a:p>
        </p:txBody>
      </p:sp>
      <p:sp>
        <p:nvSpPr>
          <p:cNvPr id="26627" name="AutoShape 24"/>
          <p:cNvSpPr>
            <a:spLocks noChangeArrowheads="1"/>
          </p:cNvSpPr>
          <p:nvPr/>
        </p:nvSpPr>
        <p:spPr bwMode="auto">
          <a:xfrm>
            <a:off x="762000" y="6019800"/>
            <a:ext cx="2403475" cy="511175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/>
              <a:t>Доходность</a:t>
            </a:r>
          </a:p>
        </p:txBody>
      </p:sp>
      <p:sp>
        <p:nvSpPr>
          <p:cNvPr id="26628" name="AutoShape 24"/>
          <p:cNvSpPr>
            <a:spLocks noChangeArrowheads="1"/>
          </p:cNvSpPr>
          <p:nvPr/>
        </p:nvSpPr>
        <p:spPr bwMode="auto">
          <a:xfrm>
            <a:off x="3581400" y="6019800"/>
            <a:ext cx="2022475" cy="511175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/>
              <a:t>Риск</a:t>
            </a:r>
          </a:p>
        </p:txBody>
      </p:sp>
      <p:sp>
        <p:nvSpPr>
          <p:cNvPr id="26629" name="AutoShape 24"/>
          <p:cNvSpPr>
            <a:spLocks noChangeArrowheads="1"/>
          </p:cNvSpPr>
          <p:nvPr/>
        </p:nvSpPr>
        <p:spPr bwMode="auto">
          <a:xfrm>
            <a:off x="6019800" y="6019800"/>
            <a:ext cx="2438400" cy="511175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/>
              <a:t>Ликвидность</a:t>
            </a:r>
          </a:p>
        </p:txBody>
      </p:sp>
      <p:pic>
        <p:nvPicPr>
          <p:cNvPr id="266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1676400"/>
            <a:ext cx="5486400" cy="337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1" name="AutoShape 4"/>
          <p:cNvSpPr>
            <a:spLocks noChangeArrowheads="1"/>
          </p:cNvSpPr>
          <p:nvPr/>
        </p:nvSpPr>
        <p:spPr bwMode="auto">
          <a:xfrm>
            <a:off x="0" y="1628775"/>
            <a:ext cx="685800" cy="5229225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6632" name="AutoShape 3"/>
          <p:cNvSpPr>
            <a:spLocks noChangeArrowheads="1"/>
          </p:cNvSpPr>
          <p:nvPr/>
        </p:nvSpPr>
        <p:spPr bwMode="auto">
          <a:xfrm rot="5371771" flipV="1">
            <a:off x="6109494" y="2089944"/>
            <a:ext cx="5100638" cy="927100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AutoShape 24"/>
          <p:cNvSpPr>
            <a:spLocks noChangeArrowheads="1"/>
          </p:cNvSpPr>
          <p:nvPr/>
        </p:nvSpPr>
        <p:spPr bwMode="auto">
          <a:xfrm>
            <a:off x="1447800" y="0"/>
            <a:ext cx="6746875" cy="647700"/>
          </a:xfrm>
          <a:prstGeom prst="roundRect">
            <a:avLst>
              <a:gd name="adj" fmla="val 16667"/>
            </a:avLst>
          </a:prstGeom>
          <a:solidFill>
            <a:srgbClr val="6699FF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3200" b="1" dirty="0"/>
              <a:t>Инвестиции в </a:t>
            </a:r>
            <a:r>
              <a:rPr lang="ru-RU" sz="3200" b="1" dirty="0" err="1"/>
              <a:t>ПИФы</a:t>
            </a:r>
            <a:endParaRPr lang="ru-RU" sz="3200" b="1" dirty="0"/>
          </a:p>
        </p:txBody>
      </p:sp>
      <p:sp>
        <p:nvSpPr>
          <p:cNvPr id="26631" name="AutoShape 4"/>
          <p:cNvSpPr>
            <a:spLocks noChangeArrowheads="1"/>
          </p:cNvSpPr>
          <p:nvPr/>
        </p:nvSpPr>
        <p:spPr bwMode="auto">
          <a:xfrm>
            <a:off x="0" y="1628775"/>
            <a:ext cx="685800" cy="5229225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6632" name="AutoShape 3"/>
          <p:cNvSpPr>
            <a:spLocks noChangeArrowheads="1"/>
          </p:cNvSpPr>
          <p:nvPr/>
        </p:nvSpPr>
        <p:spPr bwMode="auto">
          <a:xfrm rot="5371771" flipV="1">
            <a:off x="6109494" y="2089944"/>
            <a:ext cx="5100638" cy="927100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762000" y="3333958"/>
            <a:ext cx="7924800" cy="3524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1800" b="1" dirty="0" smtClean="0">
                <a:solidFill>
                  <a:schemeClr val="bg2">
                    <a:lumMod val="10000"/>
                  </a:schemeClr>
                </a:solidFill>
                <a:latin typeface="+mj-lt"/>
              </a:rPr>
              <a:t>ОТКРЫТЫЕ</a:t>
            </a:r>
            <a:endParaRPr lang="ru-RU" sz="1800" b="1" dirty="0">
              <a:solidFill>
                <a:schemeClr val="bg2">
                  <a:lumMod val="10000"/>
                </a:schemeClr>
              </a:solidFill>
              <a:latin typeface="+mj-lt"/>
            </a:endParaRPr>
          </a:p>
          <a:p>
            <a:pPr marL="628650" indent="-285750">
              <a:buFont typeface="Calibri" pitchFamily="34" charset="0"/>
              <a:buChar char="─"/>
            </a:pP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паи можно покупать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и погашать каждый рабочий 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день </a:t>
            </a:r>
          </a:p>
          <a:p>
            <a:pPr marL="628650" indent="-285750">
              <a:buFont typeface="Calibri" pitchFamily="34" charset="0"/>
              <a:buChar char="─"/>
            </a:pP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деньги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за погашенные паи поступят на 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счет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не сразу, а через несколько 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дней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  <a:p>
            <a:pPr lvl="0"/>
            <a:endParaRPr lang="ru-RU" sz="2000" b="1" dirty="0" smtClean="0">
              <a:solidFill>
                <a:schemeClr val="bg2">
                  <a:lumMod val="10000"/>
                </a:schemeClr>
              </a:solidFill>
              <a:latin typeface="+mj-lt"/>
            </a:endParaRPr>
          </a:p>
          <a:p>
            <a:pPr lvl="0"/>
            <a:r>
              <a:rPr lang="ru-RU" sz="1800" b="1" dirty="0" smtClean="0">
                <a:solidFill>
                  <a:schemeClr val="bg2">
                    <a:lumMod val="10000"/>
                  </a:schemeClr>
                </a:solidFill>
                <a:latin typeface="+mj-lt"/>
              </a:rPr>
              <a:t>ИНТЕРВАЛЬНЫЕ</a:t>
            </a:r>
            <a:endParaRPr lang="ru-RU" sz="1800" b="1" dirty="0">
              <a:solidFill>
                <a:schemeClr val="bg2">
                  <a:lumMod val="10000"/>
                </a:schemeClr>
              </a:solidFill>
              <a:latin typeface="+mj-lt"/>
            </a:endParaRPr>
          </a:p>
          <a:p>
            <a:pPr marL="628650" indent="-285750">
              <a:spcAft>
                <a:spcPts val="600"/>
              </a:spcAft>
              <a:buFont typeface="Calibri" pitchFamily="34" charset="0"/>
              <a:buChar char="─"/>
            </a:pP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купить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и продать паи можно только 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/>
            </a:r>
            <a:br>
              <a:rPr lang="ru-RU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в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конкретные промежутки времени, 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/>
            </a:r>
            <a:br>
              <a:rPr lang="ru-RU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как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правило, несколько раз в 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год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  <a:p>
            <a:pPr lvl="0"/>
            <a:r>
              <a:rPr lang="ru-RU" sz="1800" b="1" dirty="0" smtClean="0">
                <a:solidFill>
                  <a:schemeClr val="bg2">
                    <a:lumMod val="10000"/>
                  </a:schemeClr>
                </a:solidFill>
                <a:latin typeface="+mj-lt"/>
              </a:rPr>
              <a:t>ЗАКРЫТЫЕ</a:t>
            </a:r>
            <a:endParaRPr lang="ru-RU" sz="1800" b="1" dirty="0">
              <a:solidFill>
                <a:schemeClr val="bg2">
                  <a:lumMod val="10000"/>
                </a:schemeClr>
              </a:solidFill>
              <a:latin typeface="+mj-lt"/>
            </a:endParaRPr>
          </a:p>
          <a:p>
            <a:pPr marL="628650" indent="-285750">
              <a:buFont typeface="Calibri" pitchFamily="34" charset="0"/>
              <a:buChar char="─"/>
            </a:pP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купить </a:t>
            </a: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паи можно только при формировании фонда, а продать — только когда фонд 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</a:rPr>
              <a:t>закрывают</a:t>
            </a:r>
            <a:endParaRPr lang="ru-RU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" name="Объект 2"/>
          <p:cNvSpPr txBox="1">
            <a:spLocks/>
          </p:cNvSpPr>
          <p:nvPr/>
        </p:nvSpPr>
        <p:spPr bwMode="auto">
          <a:xfrm>
            <a:off x="838200" y="838200"/>
            <a:ext cx="76962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Паевой инвестиционный фонд (ПИФ)</a:t>
            </a:r>
            <a:r>
              <a:rPr kumimoji="0" lang="ru-RU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объединяет деньги разных инвесторов, чтобы коллективно вложить их в какие-то финансовые инструменты: </a:t>
            </a:r>
            <a:br>
              <a:rPr kumimoji="0" lang="ru-RU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br>
            <a:r>
              <a:rPr kumimoji="0" lang="ru-RU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акции, облигации, недвижимость или другие</a:t>
            </a:r>
            <a:endParaRPr kumimoji="0" lang="ru-RU" sz="2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895600"/>
            <a:ext cx="8534400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653" name="AutoShape 3"/>
          <p:cNvSpPr>
            <a:spLocks noChangeArrowheads="1"/>
          </p:cNvSpPr>
          <p:nvPr/>
        </p:nvSpPr>
        <p:spPr bwMode="auto">
          <a:xfrm rot="5371771" flipV="1">
            <a:off x="6109494" y="2089944"/>
            <a:ext cx="5100638" cy="927100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7650" name="AutoShape 24"/>
          <p:cNvSpPr>
            <a:spLocks noChangeArrowheads="1"/>
          </p:cNvSpPr>
          <p:nvPr/>
        </p:nvSpPr>
        <p:spPr bwMode="auto">
          <a:xfrm>
            <a:off x="762000" y="5562600"/>
            <a:ext cx="2403475" cy="511175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/>
              <a:t>Доходность</a:t>
            </a:r>
          </a:p>
        </p:txBody>
      </p:sp>
      <p:sp>
        <p:nvSpPr>
          <p:cNvPr id="27651" name="AutoShape 24"/>
          <p:cNvSpPr>
            <a:spLocks noChangeArrowheads="1"/>
          </p:cNvSpPr>
          <p:nvPr/>
        </p:nvSpPr>
        <p:spPr bwMode="auto">
          <a:xfrm>
            <a:off x="3581400" y="5562600"/>
            <a:ext cx="2022475" cy="511175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/>
              <a:t>Риск</a:t>
            </a:r>
          </a:p>
        </p:txBody>
      </p:sp>
      <p:sp>
        <p:nvSpPr>
          <p:cNvPr id="27652" name="AutoShape 4"/>
          <p:cNvSpPr>
            <a:spLocks noChangeArrowheads="1"/>
          </p:cNvSpPr>
          <p:nvPr/>
        </p:nvSpPr>
        <p:spPr bwMode="auto">
          <a:xfrm>
            <a:off x="0" y="1628775"/>
            <a:ext cx="685800" cy="5229225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838200" y="6705600"/>
            <a:ext cx="762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rot="5400000" flipH="1" flipV="1">
            <a:off x="1714501" y="6362700"/>
            <a:ext cx="533400" cy="3175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rot="5400000" flipH="1" flipV="1">
            <a:off x="4227513" y="6362700"/>
            <a:ext cx="534988" cy="1587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 rot="5400000" flipH="1" flipV="1">
            <a:off x="6705601" y="6096000"/>
            <a:ext cx="1066800" cy="3175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9650" y="0"/>
            <a:ext cx="5670550" cy="123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AutoShape 24"/>
          <p:cNvSpPr>
            <a:spLocks noChangeArrowheads="1"/>
          </p:cNvSpPr>
          <p:nvPr/>
        </p:nvSpPr>
        <p:spPr bwMode="auto">
          <a:xfrm>
            <a:off x="6019800" y="4953000"/>
            <a:ext cx="2438400" cy="511175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 dirty="0"/>
              <a:t>Ликвидность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3800" y="914400"/>
            <a:ext cx="5410200" cy="1817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" y="838200"/>
            <a:ext cx="3733800" cy="207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AutoShape 3"/>
          <p:cNvSpPr>
            <a:spLocks noChangeArrowheads="1"/>
          </p:cNvSpPr>
          <p:nvPr/>
        </p:nvSpPr>
        <p:spPr bwMode="auto">
          <a:xfrm rot="5371771" flipV="1">
            <a:off x="6142831" y="2067719"/>
            <a:ext cx="5100638" cy="927100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8675" name="AutoShape 4"/>
          <p:cNvSpPr>
            <a:spLocks noChangeArrowheads="1"/>
          </p:cNvSpPr>
          <p:nvPr/>
        </p:nvSpPr>
        <p:spPr bwMode="auto">
          <a:xfrm>
            <a:off x="0" y="1628775"/>
            <a:ext cx="685800" cy="5229225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8676" name="AutoShape 24"/>
          <p:cNvSpPr>
            <a:spLocks noChangeArrowheads="1"/>
          </p:cNvSpPr>
          <p:nvPr/>
        </p:nvSpPr>
        <p:spPr bwMode="auto">
          <a:xfrm>
            <a:off x="1371600" y="457200"/>
            <a:ext cx="6746875" cy="647700"/>
          </a:xfrm>
          <a:prstGeom prst="roundRect">
            <a:avLst>
              <a:gd name="adj" fmla="val 16667"/>
            </a:avLst>
          </a:prstGeom>
          <a:solidFill>
            <a:srgbClr val="6699FF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3200" b="1"/>
              <a:t>Инвестиции в недвижимость</a:t>
            </a:r>
          </a:p>
        </p:txBody>
      </p:sp>
      <p:sp>
        <p:nvSpPr>
          <p:cNvPr id="28677" name="AutoShape 24"/>
          <p:cNvSpPr>
            <a:spLocks noChangeArrowheads="1"/>
          </p:cNvSpPr>
          <p:nvPr/>
        </p:nvSpPr>
        <p:spPr bwMode="auto">
          <a:xfrm>
            <a:off x="838200" y="6096000"/>
            <a:ext cx="2403475" cy="511175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/>
              <a:t>Доходность</a:t>
            </a:r>
          </a:p>
        </p:txBody>
      </p:sp>
      <p:sp>
        <p:nvSpPr>
          <p:cNvPr id="28678" name="AutoShape 24"/>
          <p:cNvSpPr>
            <a:spLocks noChangeArrowheads="1"/>
          </p:cNvSpPr>
          <p:nvPr/>
        </p:nvSpPr>
        <p:spPr bwMode="auto">
          <a:xfrm>
            <a:off x="3581400" y="6096000"/>
            <a:ext cx="2022475" cy="511175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/>
              <a:t>Риск</a:t>
            </a:r>
          </a:p>
        </p:txBody>
      </p:sp>
      <p:sp>
        <p:nvSpPr>
          <p:cNvPr id="28679" name="AutoShape 24"/>
          <p:cNvSpPr>
            <a:spLocks noChangeArrowheads="1"/>
          </p:cNvSpPr>
          <p:nvPr/>
        </p:nvSpPr>
        <p:spPr bwMode="auto">
          <a:xfrm>
            <a:off x="6019800" y="6096000"/>
            <a:ext cx="2438400" cy="511175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/>
              <a:t>Ликвидность</a:t>
            </a:r>
          </a:p>
        </p:txBody>
      </p:sp>
      <p:pic>
        <p:nvPicPr>
          <p:cNvPr id="2868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1295400"/>
            <a:ext cx="5588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581025" y="1183243"/>
            <a:ext cx="2225675" cy="1985963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b="1" dirty="0"/>
              <a:t>ДОХОД</a:t>
            </a:r>
            <a:r>
              <a:rPr lang="ru-RU" dirty="0"/>
              <a:t> </a:t>
            </a:r>
          </a:p>
          <a:p>
            <a:pPr algn="ctr"/>
            <a:r>
              <a:rPr lang="ru-RU" dirty="0"/>
              <a:t>основной</a:t>
            </a:r>
          </a:p>
          <a:p>
            <a:pPr algn="ctr"/>
            <a:endParaRPr lang="ru-RU" dirty="0"/>
          </a:p>
          <a:p>
            <a:pPr algn="ctr"/>
            <a:endParaRPr lang="ru-RU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title"/>
          </p:nvPr>
        </p:nvSpPr>
        <p:spPr>
          <a:xfrm>
            <a:off x="1752600" y="76200"/>
            <a:ext cx="5486400" cy="6858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/>
            <a:r>
              <a:rPr lang="ru-RU" sz="2400" dirty="0" smtClean="0"/>
              <a:t>Инвестиции в личных финансах</a:t>
            </a:r>
          </a:p>
        </p:txBody>
      </p:sp>
      <p:sp>
        <p:nvSpPr>
          <p:cNvPr id="11268" name="AutoShape 5"/>
          <p:cNvSpPr>
            <a:spLocks noChangeArrowheads="1"/>
          </p:cNvSpPr>
          <p:nvPr/>
        </p:nvSpPr>
        <p:spPr bwMode="auto">
          <a:xfrm rot="5371771" flipV="1">
            <a:off x="6573838" y="1716087"/>
            <a:ext cx="4313238" cy="839787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1269" name="AutoShape 6"/>
          <p:cNvSpPr>
            <a:spLocks noChangeArrowheads="1"/>
          </p:cNvSpPr>
          <p:nvPr/>
        </p:nvSpPr>
        <p:spPr bwMode="auto">
          <a:xfrm>
            <a:off x="0" y="1628775"/>
            <a:ext cx="685800" cy="5229225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1270" name="Rectangle 7"/>
          <p:cNvSpPr>
            <a:spLocks noChangeArrowheads="1"/>
          </p:cNvSpPr>
          <p:nvPr/>
        </p:nvSpPr>
        <p:spPr bwMode="auto">
          <a:xfrm>
            <a:off x="4822825" y="1584881"/>
            <a:ext cx="2232025" cy="1584325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ru-RU"/>
          </a:p>
        </p:txBody>
      </p:sp>
      <p:sp>
        <p:nvSpPr>
          <p:cNvPr id="11271" name="Rectangle 8"/>
          <p:cNvSpPr>
            <a:spLocks noChangeArrowheads="1"/>
          </p:cNvSpPr>
          <p:nvPr/>
        </p:nvSpPr>
        <p:spPr bwMode="auto">
          <a:xfrm>
            <a:off x="2162175" y="3745468"/>
            <a:ext cx="5181600" cy="1150938"/>
          </a:xfrm>
          <a:prstGeom prst="rect">
            <a:avLst/>
          </a:prstGeom>
          <a:solidFill>
            <a:srgbClr val="CC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b="1" dirty="0" smtClean="0">
                <a:solidFill>
                  <a:srgbClr val="EAEAEA"/>
                </a:solidFill>
              </a:rPr>
              <a:t>РЕЗЕРВ</a:t>
            </a:r>
          </a:p>
          <a:p>
            <a:pPr algn="ctr"/>
            <a:r>
              <a:rPr lang="ru-RU" b="1" dirty="0" smtClean="0">
                <a:solidFill>
                  <a:srgbClr val="EAEAEA"/>
                </a:solidFill>
              </a:rPr>
              <a:t>(финансовая подушка безопасности)</a:t>
            </a:r>
            <a:endParaRPr lang="ru-RU" b="1" dirty="0">
              <a:solidFill>
                <a:srgbClr val="EAEAEA"/>
              </a:solidFill>
            </a:endParaRPr>
          </a:p>
        </p:txBody>
      </p:sp>
      <p:sp>
        <p:nvSpPr>
          <p:cNvPr id="11272" name="Rectangle 9"/>
          <p:cNvSpPr>
            <a:spLocks noChangeArrowheads="1"/>
          </p:cNvSpPr>
          <p:nvPr/>
        </p:nvSpPr>
        <p:spPr bwMode="auto">
          <a:xfrm>
            <a:off x="862013" y="5256768"/>
            <a:ext cx="5033962" cy="936625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b="1" dirty="0">
                <a:solidFill>
                  <a:srgbClr val="EAEAEA"/>
                </a:solidFill>
              </a:rPr>
              <a:t>ИНВЕСТИЦИИ</a:t>
            </a:r>
          </a:p>
        </p:txBody>
      </p:sp>
      <p:sp>
        <p:nvSpPr>
          <p:cNvPr id="11273" name="Line 10"/>
          <p:cNvSpPr>
            <a:spLocks noChangeShapeType="1"/>
          </p:cNvSpPr>
          <p:nvPr/>
        </p:nvSpPr>
        <p:spPr bwMode="auto">
          <a:xfrm>
            <a:off x="7054850" y="2664381"/>
            <a:ext cx="4318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1274" name="Line 11"/>
          <p:cNvSpPr>
            <a:spLocks noChangeShapeType="1"/>
          </p:cNvSpPr>
          <p:nvPr/>
        </p:nvSpPr>
        <p:spPr bwMode="auto">
          <a:xfrm>
            <a:off x="7485063" y="2664381"/>
            <a:ext cx="1587" cy="7207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1275" name="Line 12"/>
          <p:cNvSpPr>
            <a:spLocks noChangeShapeType="1"/>
          </p:cNvSpPr>
          <p:nvPr/>
        </p:nvSpPr>
        <p:spPr bwMode="auto">
          <a:xfrm flipH="1">
            <a:off x="5286374" y="3385105"/>
            <a:ext cx="2200275" cy="793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1276" name="Line 13"/>
          <p:cNvSpPr>
            <a:spLocks noChangeShapeType="1"/>
          </p:cNvSpPr>
          <p:nvPr/>
        </p:nvSpPr>
        <p:spPr bwMode="auto">
          <a:xfrm>
            <a:off x="5286375" y="3393043"/>
            <a:ext cx="0" cy="36036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1277" name="Line 14"/>
          <p:cNvSpPr>
            <a:spLocks noChangeShapeType="1"/>
          </p:cNvSpPr>
          <p:nvPr/>
        </p:nvSpPr>
        <p:spPr bwMode="auto">
          <a:xfrm>
            <a:off x="2390775" y="3774043"/>
            <a:ext cx="0" cy="115093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1278" name="Line 15"/>
          <p:cNvSpPr>
            <a:spLocks noChangeShapeType="1"/>
          </p:cNvSpPr>
          <p:nvPr/>
        </p:nvSpPr>
        <p:spPr bwMode="auto">
          <a:xfrm flipH="1">
            <a:off x="1552575" y="3774043"/>
            <a:ext cx="6477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1279" name="Line 16"/>
          <p:cNvSpPr>
            <a:spLocks noChangeShapeType="1"/>
          </p:cNvSpPr>
          <p:nvPr/>
        </p:nvSpPr>
        <p:spPr bwMode="auto">
          <a:xfrm>
            <a:off x="1552575" y="3774043"/>
            <a:ext cx="0" cy="15113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1280" name="AutoShape 17"/>
          <p:cNvSpPr>
            <a:spLocks noChangeArrowheads="1"/>
          </p:cNvSpPr>
          <p:nvPr/>
        </p:nvSpPr>
        <p:spPr bwMode="auto">
          <a:xfrm>
            <a:off x="1704975" y="3621643"/>
            <a:ext cx="288925" cy="287337"/>
          </a:xfrm>
          <a:prstGeom prst="flowChartConnector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1281" name="Line 18"/>
          <p:cNvSpPr>
            <a:spLocks noChangeShapeType="1"/>
          </p:cNvSpPr>
          <p:nvPr/>
        </p:nvSpPr>
        <p:spPr bwMode="auto">
          <a:xfrm>
            <a:off x="1704975" y="3469243"/>
            <a:ext cx="28892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1282" name="Line 19"/>
          <p:cNvSpPr>
            <a:spLocks noChangeShapeType="1"/>
          </p:cNvSpPr>
          <p:nvPr/>
        </p:nvSpPr>
        <p:spPr bwMode="auto">
          <a:xfrm>
            <a:off x="1857375" y="3477180"/>
            <a:ext cx="0" cy="14446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aphicFrame>
        <p:nvGraphicFramePr>
          <p:cNvPr id="30740" name="Group 20"/>
          <p:cNvGraphicFramePr>
            <a:graphicFrameLocks noGrp="1"/>
          </p:cNvGraphicFramePr>
          <p:nvPr/>
        </p:nvGraphicFramePr>
        <p:xfrm>
          <a:off x="573088" y="2651681"/>
          <a:ext cx="2233612" cy="518160"/>
        </p:xfrm>
        <a:graphic>
          <a:graphicData uri="http://schemas.openxmlformats.org/drawingml/2006/table">
            <a:tbl>
              <a:tblPr/>
              <a:tblGrid>
                <a:gridCol w="2233612"/>
              </a:tblGrid>
              <a:tr h="3101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dashHorz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</a:tr>
            </a:tbl>
          </a:graphicData>
        </a:graphic>
      </p:graphicFrame>
      <p:graphicFrame>
        <p:nvGraphicFramePr>
          <p:cNvPr id="30746" name="Group 26"/>
          <p:cNvGraphicFramePr>
            <a:graphicFrameLocks noGrp="1"/>
          </p:cNvGraphicFramePr>
          <p:nvPr>
            <p:ph idx="1"/>
          </p:nvPr>
        </p:nvGraphicFramePr>
        <p:xfrm>
          <a:off x="4822825" y="2631043"/>
          <a:ext cx="2232025" cy="538163"/>
        </p:xfrm>
        <a:graphic>
          <a:graphicData uri="http://schemas.openxmlformats.org/drawingml/2006/table">
            <a:tbl>
              <a:tblPr/>
              <a:tblGrid>
                <a:gridCol w="2232025"/>
              </a:tblGrid>
              <a:tr h="5381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dashHorz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</a:tr>
            </a:tbl>
          </a:graphicData>
        </a:graphic>
      </p:graphicFrame>
      <p:sp>
        <p:nvSpPr>
          <p:cNvPr id="11295" name="Rectangle 32"/>
          <p:cNvSpPr>
            <a:spLocks noChangeArrowheads="1"/>
          </p:cNvSpPr>
          <p:nvPr/>
        </p:nvSpPr>
        <p:spPr bwMode="auto">
          <a:xfrm>
            <a:off x="4892675" y="1727756"/>
            <a:ext cx="20701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b="1"/>
              <a:t>ДОХОД</a:t>
            </a:r>
            <a:r>
              <a:rPr lang="ru-RU"/>
              <a:t> </a:t>
            </a:r>
          </a:p>
          <a:p>
            <a:pPr algn="ctr"/>
            <a:r>
              <a:rPr lang="ru-RU"/>
              <a:t>дополнительный</a:t>
            </a:r>
          </a:p>
        </p:txBody>
      </p:sp>
      <p:cxnSp>
        <p:nvCxnSpPr>
          <p:cNvPr id="11297" name="AutoShape 36"/>
          <p:cNvCxnSpPr>
            <a:cxnSpLocks noChangeShapeType="1"/>
            <a:stCxn id="11272" idx="3"/>
            <a:endCxn id="11270" idx="3"/>
          </p:cNvCxnSpPr>
          <p:nvPr/>
        </p:nvCxnSpPr>
        <p:spPr bwMode="auto">
          <a:xfrm flipV="1">
            <a:off x="5895975" y="2377044"/>
            <a:ext cx="1158875" cy="3348037"/>
          </a:xfrm>
          <a:prstGeom prst="bentConnector3">
            <a:avLst>
              <a:gd name="adj1" fmla="val 227199"/>
            </a:avLst>
          </a:prstGeom>
          <a:noFill/>
          <a:ln w="38100">
            <a:solidFill>
              <a:schemeClr val="tx1"/>
            </a:solidFill>
            <a:prstDash val="dash"/>
            <a:miter lim="800000"/>
            <a:headEnd type="diamond" w="med" len="med"/>
            <a:tailEnd type="stealth" w="med" len="med"/>
          </a:ln>
        </p:spPr>
      </p:cxnSp>
      <p:sp>
        <p:nvSpPr>
          <p:cNvPr id="11298" name="Line 38"/>
          <p:cNvSpPr>
            <a:spLocks noChangeShapeType="1"/>
          </p:cNvSpPr>
          <p:nvPr/>
        </p:nvSpPr>
        <p:spPr bwMode="auto">
          <a:xfrm>
            <a:off x="2805113" y="2808843"/>
            <a:ext cx="6477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1299" name="Line 39"/>
          <p:cNvSpPr>
            <a:spLocks noChangeShapeType="1"/>
          </p:cNvSpPr>
          <p:nvPr/>
        </p:nvSpPr>
        <p:spPr bwMode="auto">
          <a:xfrm>
            <a:off x="3452813" y="2808843"/>
            <a:ext cx="0" cy="9366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1300" name="Line 40"/>
          <p:cNvSpPr>
            <a:spLocks noChangeShapeType="1"/>
          </p:cNvSpPr>
          <p:nvPr/>
        </p:nvSpPr>
        <p:spPr bwMode="auto">
          <a:xfrm>
            <a:off x="7115175" y="5526643"/>
            <a:ext cx="50482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26" name="TextBox 25"/>
          <p:cNvSpPr txBox="1"/>
          <p:nvPr/>
        </p:nvSpPr>
        <p:spPr>
          <a:xfrm>
            <a:off x="4905375" y="626006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Копим на цель</a:t>
            </a:r>
            <a:endParaRPr lang="ru-RU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AutoShape 3"/>
          <p:cNvSpPr>
            <a:spLocks noChangeArrowheads="1"/>
          </p:cNvSpPr>
          <p:nvPr/>
        </p:nvSpPr>
        <p:spPr bwMode="auto">
          <a:xfrm rot="5371771" flipV="1">
            <a:off x="6142831" y="2067719"/>
            <a:ext cx="5100638" cy="927100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9699" name="AutoShape 4"/>
          <p:cNvSpPr>
            <a:spLocks noChangeArrowheads="1"/>
          </p:cNvSpPr>
          <p:nvPr/>
        </p:nvSpPr>
        <p:spPr bwMode="auto">
          <a:xfrm>
            <a:off x="0" y="1628775"/>
            <a:ext cx="685800" cy="5229225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9700" name="AutoShape 24"/>
          <p:cNvSpPr>
            <a:spLocks noChangeArrowheads="1"/>
          </p:cNvSpPr>
          <p:nvPr/>
        </p:nvSpPr>
        <p:spPr bwMode="auto">
          <a:xfrm>
            <a:off x="1066800" y="152400"/>
            <a:ext cx="6746875" cy="647700"/>
          </a:xfrm>
          <a:prstGeom prst="roundRect">
            <a:avLst>
              <a:gd name="adj" fmla="val 16667"/>
            </a:avLst>
          </a:prstGeom>
          <a:solidFill>
            <a:srgbClr val="6699FF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3200" b="1"/>
              <a:t>Инвестиции в недвижимость</a:t>
            </a:r>
          </a:p>
        </p:txBody>
      </p:sp>
      <p:sp>
        <p:nvSpPr>
          <p:cNvPr id="29701" name="AutoShape 24"/>
          <p:cNvSpPr>
            <a:spLocks noChangeArrowheads="1"/>
          </p:cNvSpPr>
          <p:nvPr/>
        </p:nvSpPr>
        <p:spPr bwMode="auto">
          <a:xfrm>
            <a:off x="838200" y="5257800"/>
            <a:ext cx="2403475" cy="511175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/>
              <a:t>Доходность</a:t>
            </a:r>
          </a:p>
        </p:txBody>
      </p:sp>
      <p:sp>
        <p:nvSpPr>
          <p:cNvPr id="29702" name="AutoShape 24"/>
          <p:cNvSpPr>
            <a:spLocks noChangeArrowheads="1"/>
          </p:cNvSpPr>
          <p:nvPr/>
        </p:nvSpPr>
        <p:spPr bwMode="auto">
          <a:xfrm>
            <a:off x="3581400" y="5257800"/>
            <a:ext cx="2022475" cy="511175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/>
              <a:t>Риск</a:t>
            </a:r>
          </a:p>
        </p:txBody>
      </p:sp>
      <p:sp>
        <p:nvSpPr>
          <p:cNvPr id="29703" name="AutoShape 24"/>
          <p:cNvSpPr>
            <a:spLocks noChangeArrowheads="1"/>
          </p:cNvSpPr>
          <p:nvPr/>
        </p:nvSpPr>
        <p:spPr bwMode="auto">
          <a:xfrm>
            <a:off x="6019800" y="6096000"/>
            <a:ext cx="2438400" cy="511175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/>
              <a:t>Ликвидность</a:t>
            </a:r>
          </a:p>
        </p:txBody>
      </p:sp>
      <p:cxnSp>
        <p:nvCxnSpPr>
          <p:cNvPr id="9" name="Прямая со стрелкой 8"/>
          <p:cNvCxnSpPr/>
          <p:nvPr/>
        </p:nvCxnSpPr>
        <p:spPr>
          <a:xfrm rot="5400000" flipH="1" flipV="1">
            <a:off x="1485901" y="6210300"/>
            <a:ext cx="838200" cy="3175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rot="5400000" flipH="1" flipV="1">
            <a:off x="4229100" y="6210300"/>
            <a:ext cx="687388" cy="1588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838200" y="6705600"/>
            <a:ext cx="762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707" name="Picture 12" descr="E:\Пирожкова\Шмыкову\недвижка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914400"/>
            <a:ext cx="588645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AutoShape 3"/>
          <p:cNvSpPr>
            <a:spLocks noChangeArrowheads="1"/>
          </p:cNvSpPr>
          <p:nvPr/>
        </p:nvSpPr>
        <p:spPr bwMode="auto">
          <a:xfrm rot="5400000" flipV="1">
            <a:off x="6088063" y="2068512"/>
            <a:ext cx="5100638" cy="969963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30723" name="AutoShape 4"/>
          <p:cNvSpPr>
            <a:spLocks noChangeArrowheads="1"/>
          </p:cNvSpPr>
          <p:nvPr/>
        </p:nvSpPr>
        <p:spPr bwMode="auto">
          <a:xfrm>
            <a:off x="0" y="1628775"/>
            <a:ext cx="685800" cy="5229225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30724" name="AutoShape 24"/>
          <p:cNvSpPr>
            <a:spLocks noChangeArrowheads="1"/>
          </p:cNvSpPr>
          <p:nvPr/>
        </p:nvSpPr>
        <p:spPr bwMode="auto">
          <a:xfrm>
            <a:off x="1371600" y="457200"/>
            <a:ext cx="6746875" cy="1192213"/>
          </a:xfrm>
          <a:prstGeom prst="roundRect">
            <a:avLst>
              <a:gd name="adj" fmla="val 16667"/>
            </a:avLst>
          </a:prstGeom>
          <a:solidFill>
            <a:srgbClr val="6699FF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3200" b="1"/>
              <a:t>Инвестиции в золото и драгоценные металлы</a:t>
            </a:r>
          </a:p>
        </p:txBody>
      </p:sp>
      <p:sp>
        <p:nvSpPr>
          <p:cNvPr id="30725" name="AutoShape 24"/>
          <p:cNvSpPr>
            <a:spLocks noChangeArrowheads="1"/>
          </p:cNvSpPr>
          <p:nvPr/>
        </p:nvSpPr>
        <p:spPr bwMode="auto">
          <a:xfrm>
            <a:off x="838200" y="6096000"/>
            <a:ext cx="2403475" cy="511175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/>
              <a:t>Доходность</a:t>
            </a:r>
          </a:p>
        </p:txBody>
      </p:sp>
      <p:sp>
        <p:nvSpPr>
          <p:cNvPr id="30726" name="AutoShape 24"/>
          <p:cNvSpPr>
            <a:spLocks noChangeArrowheads="1"/>
          </p:cNvSpPr>
          <p:nvPr/>
        </p:nvSpPr>
        <p:spPr bwMode="auto">
          <a:xfrm>
            <a:off x="3581400" y="6096000"/>
            <a:ext cx="2022475" cy="511175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/>
              <a:t>Риск</a:t>
            </a:r>
          </a:p>
        </p:txBody>
      </p:sp>
      <p:sp>
        <p:nvSpPr>
          <p:cNvPr id="30727" name="AutoShape 24"/>
          <p:cNvSpPr>
            <a:spLocks noChangeArrowheads="1"/>
          </p:cNvSpPr>
          <p:nvPr/>
        </p:nvSpPr>
        <p:spPr bwMode="auto">
          <a:xfrm>
            <a:off x="5943600" y="6096000"/>
            <a:ext cx="2438400" cy="511175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/>
              <a:t>Ликвидность</a:t>
            </a:r>
          </a:p>
        </p:txBody>
      </p:sp>
      <p:pic>
        <p:nvPicPr>
          <p:cNvPr id="3072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25675" y="2057400"/>
            <a:ext cx="4708525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AutoShape 3"/>
          <p:cNvSpPr>
            <a:spLocks noChangeArrowheads="1"/>
          </p:cNvSpPr>
          <p:nvPr/>
        </p:nvSpPr>
        <p:spPr bwMode="auto">
          <a:xfrm rot="5400000" flipV="1">
            <a:off x="6088063" y="2068512"/>
            <a:ext cx="5100638" cy="969963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30723" name="AutoShape 4"/>
          <p:cNvSpPr>
            <a:spLocks noChangeArrowheads="1"/>
          </p:cNvSpPr>
          <p:nvPr/>
        </p:nvSpPr>
        <p:spPr bwMode="auto">
          <a:xfrm>
            <a:off x="0" y="1628775"/>
            <a:ext cx="685800" cy="5229225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30724" name="AutoShape 24"/>
          <p:cNvSpPr>
            <a:spLocks noChangeArrowheads="1"/>
          </p:cNvSpPr>
          <p:nvPr/>
        </p:nvSpPr>
        <p:spPr bwMode="auto">
          <a:xfrm>
            <a:off x="1371600" y="457200"/>
            <a:ext cx="6746875" cy="1192213"/>
          </a:xfrm>
          <a:prstGeom prst="roundRect">
            <a:avLst>
              <a:gd name="adj" fmla="val 16667"/>
            </a:avLst>
          </a:prstGeom>
          <a:solidFill>
            <a:srgbClr val="6699FF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3200" b="1"/>
              <a:t>Инвестиции в золото и драгоценные металлы</a:t>
            </a:r>
          </a:p>
        </p:txBody>
      </p:sp>
      <p:sp>
        <p:nvSpPr>
          <p:cNvPr id="30725" name="AutoShape 24"/>
          <p:cNvSpPr>
            <a:spLocks noChangeArrowheads="1"/>
          </p:cNvSpPr>
          <p:nvPr/>
        </p:nvSpPr>
        <p:spPr bwMode="auto">
          <a:xfrm>
            <a:off x="838200" y="6096000"/>
            <a:ext cx="2403475" cy="511175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/>
              <a:t>Доходность</a:t>
            </a:r>
          </a:p>
        </p:txBody>
      </p:sp>
      <p:sp>
        <p:nvSpPr>
          <p:cNvPr id="30726" name="AutoShape 24"/>
          <p:cNvSpPr>
            <a:spLocks noChangeArrowheads="1"/>
          </p:cNvSpPr>
          <p:nvPr/>
        </p:nvSpPr>
        <p:spPr bwMode="auto">
          <a:xfrm>
            <a:off x="3581400" y="6096000"/>
            <a:ext cx="2022475" cy="511175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/>
              <a:t>Риск</a:t>
            </a:r>
          </a:p>
        </p:txBody>
      </p:sp>
      <p:sp>
        <p:nvSpPr>
          <p:cNvPr id="30727" name="AutoShape 24"/>
          <p:cNvSpPr>
            <a:spLocks noChangeArrowheads="1"/>
          </p:cNvSpPr>
          <p:nvPr/>
        </p:nvSpPr>
        <p:spPr bwMode="auto">
          <a:xfrm>
            <a:off x="5943600" y="6096000"/>
            <a:ext cx="2438400" cy="511175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/>
              <a:t>Ликвидность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2209800"/>
            <a:ext cx="79248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FFC000"/>
                </a:solidFill>
              </a:rPr>
              <a:t>Слитки</a:t>
            </a:r>
          </a:p>
          <a:p>
            <a:r>
              <a:rPr lang="ru-RU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ОМС (обезличенные металлические счета)</a:t>
            </a:r>
          </a:p>
          <a:p>
            <a:r>
              <a:rPr lang="ru-RU" sz="2800" dirty="0" smtClean="0">
                <a:solidFill>
                  <a:srgbClr val="C00000"/>
                </a:solidFill>
              </a:rPr>
              <a:t>Инвестиционные монеты</a:t>
            </a:r>
          </a:p>
          <a:p>
            <a:r>
              <a:rPr lang="ru-RU" sz="2800" dirty="0" smtClean="0">
                <a:solidFill>
                  <a:srgbClr val="0070C0"/>
                </a:solidFill>
              </a:rPr>
              <a:t>Лом драгоценных металлов</a:t>
            </a:r>
          </a:p>
          <a:p>
            <a:r>
              <a:rPr lang="ru-RU" sz="2800" dirty="0" smtClean="0">
                <a:solidFill>
                  <a:srgbClr val="00CC99"/>
                </a:solidFill>
              </a:rPr>
              <a:t>Физический металл на бирже</a:t>
            </a:r>
          </a:p>
          <a:p>
            <a:endParaRPr lang="ru-RU" sz="2800" dirty="0" smtClean="0">
              <a:solidFill>
                <a:srgbClr val="0070C0"/>
              </a:solidFill>
            </a:endParaRPr>
          </a:p>
          <a:p>
            <a:r>
              <a:rPr lang="ru-RU" sz="2800" dirty="0" smtClean="0"/>
              <a:t>Ювелирные изделия</a:t>
            </a:r>
            <a:endParaRPr lang="ru-RU" sz="2800" dirty="0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 rot="10800000" flipV="1">
            <a:off x="990600" y="4800600"/>
            <a:ext cx="2286000" cy="53340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066800" y="4800600"/>
            <a:ext cx="2438400" cy="53340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219200"/>
            <a:ext cx="8902395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746" name="AutoShape 3"/>
          <p:cNvSpPr>
            <a:spLocks noChangeArrowheads="1"/>
          </p:cNvSpPr>
          <p:nvPr/>
        </p:nvSpPr>
        <p:spPr bwMode="auto">
          <a:xfrm rot="5371771" flipV="1">
            <a:off x="6103938" y="2028825"/>
            <a:ext cx="5100638" cy="1004887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31747" name="AutoShape 4"/>
          <p:cNvSpPr>
            <a:spLocks noChangeArrowheads="1"/>
          </p:cNvSpPr>
          <p:nvPr/>
        </p:nvSpPr>
        <p:spPr bwMode="auto">
          <a:xfrm>
            <a:off x="0" y="1628775"/>
            <a:ext cx="685800" cy="5229225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31748" name="AutoShape 24"/>
          <p:cNvSpPr>
            <a:spLocks noChangeArrowheads="1"/>
          </p:cNvSpPr>
          <p:nvPr/>
        </p:nvSpPr>
        <p:spPr bwMode="auto">
          <a:xfrm>
            <a:off x="1219200" y="90488"/>
            <a:ext cx="6746875" cy="1190625"/>
          </a:xfrm>
          <a:prstGeom prst="roundRect">
            <a:avLst>
              <a:gd name="adj" fmla="val 16667"/>
            </a:avLst>
          </a:prstGeom>
          <a:solidFill>
            <a:srgbClr val="6699FF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3200" b="1"/>
              <a:t>Инвестиции в золото и драгоценные металлы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1524000" y="3124200"/>
            <a:ext cx="2438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/>
              <a:t>Доллар / Тр.Унция</a:t>
            </a:r>
          </a:p>
        </p:txBody>
      </p:sp>
      <p:cxnSp>
        <p:nvCxnSpPr>
          <p:cNvPr id="21" name="Прямая соединительная линия 20"/>
          <p:cNvCxnSpPr/>
          <p:nvPr/>
        </p:nvCxnSpPr>
        <p:spPr>
          <a:xfrm>
            <a:off x="838200" y="6705600"/>
            <a:ext cx="762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 rot="5400000" flipH="1" flipV="1">
            <a:off x="1751013" y="6477000"/>
            <a:ext cx="306388" cy="1587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utoShape 24"/>
          <p:cNvSpPr>
            <a:spLocks noChangeArrowheads="1"/>
          </p:cNvSpPr>
          <p:nvPr/>
        </p:nvSpPr>
        <p:spPr bwMode="auto">
          <a:xfrm>
            <a:off x="3657600" y="5257800"/>
            <a:ext cx="2022475" cy="511175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 dirty="0"/>
              <a:t>Риск</a:t>
            </a:r>
          </a:p>
        </p:txBody>
      </p:sp>
      <p:sp>
        <p:nvSpPr>
          <p:cNvPr id="24" name="AutoShape 24"/>
          <p:cNvSpPr>
            <a:spLocks noChangeArrowheads="1"/>
          </p:cNvSpPr>
          <p:nvPr/>
        </p:nvSpPr>
        <p:spPr bwMode="auto">
          <a:xfrm>
            <a:off x="6096000" y="5257800"/>
            <a:ext cx="2438400" cy="511175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 dirty="0"/>
              <a:t>Ликвидность</a:t>
            </a:r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auto">
          <a:xfrm>
            <a:off x="762000" y="5791200"/>
            <a:ext cx="2403475" cy="511175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 dirty="0"/>
              <a:t>Доходность</a:t>
            </a:r>
          </a:p>
        </p:txBody>
      </p:sp>
      <p:cxnSp>
        <p:nvCxnSpPr>
          <p:cNvPr id="26" name="Прямая со стрелкой 25"/>
          <p:cNvCxnSpPr/>
          <p:nvPr/>
        </p:nvCxnSpPr>
        <p:spPr>
          <a:xfrm rot="5400000" flipH="1" flipV="1">
            <a:off x="4265613" y="6248400"/>
            <a:ext cx="763588" cy="1587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/>
          <p:nvPr/>
        </p:nvCxnSpPr>
        <p:spPr>
          <a:xfrm rot="5400000" flipH="1" flipV="1">
            <a:off x="6934994" y="6247606"/>
            <a:ext cx="762000" cy="1588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7100" y="1352550"/>
            <a:ext cx="7289800" cy="390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771" name="AutoShape 4"/>
          <p:cNvSpPr>
            <a:spLocks noChangeArrowheads="1"/>
          </p:cNvSpPr>
          <p:nvPr/>
        </p:nvSpPr>
        <p:spPr bwMode="auto">
          <a:xfrm>
            <a:off x="0" y="1628775"/>
            <a:ext cx="685800" cy="5229225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32770" name="AutoShape 3"/>
          <p:cNvSpPr>
            <a:spLocks noChangeArrowheads="1"/>
          </p:cNvSpPr>
          <p:nvPr/>
        </p:nvSpPr>
        <p:spPr bwMode="auto">
          <a:xfrm rot="5371771" flipV="1">
            <a:off x="6103938" y="2028825"/>
            <a:ext cx="5100638" cy="1004887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auto">
          <a:xfrm>
            <a:off x="1219200" y="90488"/>
            <a:ext cx="6746875" cy="1190625"/>
          </a:xfrm>
          <a:prstGeom prst="roundRect">
            <a:avLst>
              <a:gd name="adj" fmla="val 16667"/>
            </a:avLst>
          </a:prstGeom>
          <a:solidFill>
            <a:srgbClr val="6699FF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3200" b="1" dirty="0"/>
              <a:t>Инвестиции в золото и драгоценные металлы</a:t>
            </a: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838200" y="6705600"/>
            <a:ext cx="762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 rot="5400000" flipH="1" flipV="1">
            <a:off x="1751013" y="6477000"/>
            <a:ext cx="306388" cy="1587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utoShape 24"/>
          <p:cNvSpPr>
            <a:spLocks noChangeArrowheads="1"/>
          </p:cNvSpPr>
          <p:nvPr/>
        </p:nvSpPr>
        <p:spPr bwMode="auto">
          <a:xfrm>
            <a:off x="3657600" y="5257800"/>
            <a:ext cx="2022475" cy="511175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 dirty="0"/>
              <a:t>Риск</a:t>
            </a:r>
          </a:p>
        </p:txBody>
      </p:sp>
      <p:sp>
        <p:nvSpPr>
          <p:cNvPr id="18" name="AutoShape 24"/>
          <p:cNvSpPr>
            <a:spLocks noChangeArrowheads="1"/>
          </p:cNvSpPr>
          <p:nvPr/>
        </p:nvSpPr>
        <p:spPr bwMode="auto">
          <a:xfrm>
            <a:off x="6096000" y="5257800"/>
            <a:ext cx="2438400" cy="511175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 dirty="0"/>
              <a:t>Ликвидность</a:t>
            </a:r>
          </a:p>
        </p:txBody>
      </p:sp>
      <p:sp>
        <p:nvSpPr>
          <p:cNvPr id="19" name="AutoShape 24"/>
          <p:cNvSpPr>
            <a:spLocks noChangeArrowheads="1"/>
          </p:cNvSpPr>
          <p:nvPr/>
        </p:nvSpPr>
        <p:spPr bwMode="auto">
          <a:xfrm>
            <a:off x="762000" y="5791200"/>
            <a:ext cx="2403475" cy="511175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 dirty="0"/>
              <a:t>Доходность</a:t>
            </a:r>
          </a:p>
        </p:txBody>
      </p:sp>
      <p:cxnSp>
        <p:nvCxnSpPr>
          <p:cNvPr id="20" name="Прямая со стрелкой 19"/>
          <p:cNvCxnSpPr/>
          <p:nvPr/>
        </p:nvCxnSpPr>
        <p:spPr>
          <a:xfrm rot="5400000" flipH="1" flipV="1">
            <a:off x="4265613" y="6248400"/>
            <a:ext cx="763588" cy="1587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 rot="5400000" flipH="1" flipV="1">
            <a:off x="6934994" y="6247606"/>
            <a:ext cx="762000" cy="1588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2514600" y="2895600"/>
            <a:ext cx="2209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/>
              <a:t>Рубль / Грамм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19200"/>
            <a:ext cx="9144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770" name="AutoShape 3"/>
          <p:cNvSpPr>
            <a:spLocks noChangeArrowheads="1"/>
          </p:cNvSpPr>
          <p:nvPr/>
        </p:nvSpPr>
        <p:spPr bwMode="auto">
          <a:xfrm rot="5371771" flipV="1">
            <a:off x="6103938" y="2028825"/>
            <a:ext cx="5100638" cy="1004887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32771" name="AutoShape 4"/>
          <p:cNvSpPr>
            <a:spLocks noChangeArrowheads="1"/>
          </p:cNvSpPr>
          <p:nvPr/>
        </p:nvSpPr>
        <p:spPr bwMode="auto">
          <a:xfrm>
            <a:off x="0" y="1628775"/>
            <a:ext cx="685800" cy="5229225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auto">
          <a:xfrm>
            <a:off x="1219200" y="90488"/>
            <a:ext cx="6746875" cy="1190625"/>
          </a:xfrm>
          <a:prstGeom prst="roundRect">
            <a:avLst>
              <a:gd name="adj" fmla="val 16667"/>
            </a:avLst>
          </a:prstGeom>
          <a:solidFill>
            <a:srgbClr val="6699FF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3200" b="1" dirty="0"/>
              <a:t>Инвестиции в </a:t>
            </a:r>
            <a:r>
              <a:rPr lang="ru-RU" sz="3200" b="1" dirty="0" smtClean="0"/>
              <a:t>серебро </a:t>
            </a:r>
            <a:r>
              <a:rPr lang="ru-RU" sz="3200" b="1" dirty="0"/>
              <a:t>и драгоценные металлы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1371600" y="2514600"/>
            <a:ext cx="2438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/>
              <a:t>Доллар / Тр.Унция</a:t>
            </a: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838200" y="6705600"/>
            <a:ext cx="762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 rot="5400000" flipH="1" flipV="1">
            <a:off x="1751013" y="6477000"/>
            <a:ext cx="306388" cy="1587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utoShape 24"/>
          <p:cNvSpPr>
            <a:spLocks noChangeArrowheads="1"/>
          </p:cNvSpPr>
          <p:nvPr/>
        </p:nvSpPr>
        <p:spPr bwMode="auto">
          <a:xfrm>
            <a:off x="3657600" y="5257800"/>
            <a:ext cx="2022475" cy="511175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 dirty="0"/>
              <a:t>Риск</a:t>
            </a: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6096000" y="5257800"/>
            <a:ext cx="2438400" cy="511175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 dirty="0"/>
              <a:t>Ликвидность</a:t>
            </a:r>
          </a:p>
        </p:txBody>
      </p:sp>
      <p:sp>
        <p:nvSpPr>
          <p:cNvPr id="27" name="AutoShape 24"/>
          <p:cNvSpPr>
            <a:spLocks noChangeArrowheads="1"/>
          </p:cNvSpPr>
          <p:nvPr/>
        </p:nvSpPr>
        <p:spPr bwMode="auto">
          <a:xfrm>
            <a:off x="762000" y="5791200"/>
            <a:ext cx="2403475" cy="511175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 dirty="0"/>
              <a:t>Доходность</a:t>
            </a:r>
          </a:p>
        </p:txBody>
      </p:sp>
      <p:cxnSp>
        <p:nvCxnSpPr>
          <p:cNvPr id="28" name="Прямая со стрелкой 27"/>
          <p:cNvCxnSpPr/>
          <p:nvPr/>
        </p:nvCxnSpPr>
        <p:spPr>
          <a:xfrm rot="5400000" flipH="1" flipV="1">
            <a:off x="4265613" y="6248400"/>
            <a:ext cx="763588" cy="1587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/>
          <p:nvPr/>
        </p:nvCxnSpPr>
        <p:spPr>
          <a:xfrm rot="5400000" flipH="1" flipV="1">
            <a:off x="6934994" y="6247606"/>
            <a:ext cx="762000" cy="1588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371600"/>
            <a:ext cx="6997700" cy="386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771" name="AutoShape 4"/>
          <p:cNvSpPr>
            <a:spLocks noChangeArrowheads="1"/>
          </p:cNvSpPr>
          <p:nvPr/>
        </p:nvSpPr>
        <p:spPr bwMode="auto">
          <a:xfrm>
            <a:off x="0" y="1628775"/>
            <a:ext cx="685800" cy="5229225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32770" name="AutoShape 3"/>
          <p:cNvSpPr>
            <a:spLocks noChangeArrowheads="1"/>
          </p:cNvSpPr>
          <p:nvPr/>
        </p:nvSpPr>
        <p:spPr bwMode="auto">
          <a:xfrm rot="5371771" flipV="1">
            <a:off x="6103938" y="2028825"/>
            <a:ext cx="5100638" cy="1004887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auto">
          <a:xfrm>
            <a:off x="1219200" y="90488"/>
            <a:ext cx="6746875" cy="1190625"/>
          </a:xfrm>
          <a:prstGeom prst="roundRect">
            <a:avLst>
              <a:gd name="adj" fmla="val 16667"/>
            </a:avLst>
          </a:prstGeom>
          <a:solidFill>
            <a:srgbClr val="6699FF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3200" b="1" dirty="0"/>
              <a:t>Инвестиции в </a:t>
            </a:r>
            <a:r>
              <a:rPr lang="ru-RU" sz="3200" b="1" dirty="0" smtClean="0"/>
              <a:t>серебро </a:t>
            </a:r>
            <a:r>
              <a:rPr lang="ru-RU" sz="3200" b="1" dirty="0"/>
              <a:t>и драгоценные металлы</a:t>
            </a: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838200" y="6705600"/>
            <a:ext cx="762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 rot="5400000" flipH="1" flipV="1">
            <a:off x="1751013" y="6477000"/>
            <a:ext cx="306388" cy="1587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utoShape 24"/>
          <p:cNvSpPr>
            <a:spLocks noChangeArrowheads="1"/>
          </p:cNvSpPr>
          <p:nvPr/>
        </p:nvSpPr>
        <p:spPr bwMode="auto">
          <a:xfrm>
            <a:off x="3657600" y="5257800"/>
            <a:ext cx="2022475" cy="511175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 dirty="0"/>
              <a:t>Риск</a:t>
            </a:r>
          </a:p>
        </p:txBody>
      </p:sp>
      <p:sp>
        <p:nvSpPr>
          <p:cNvPr id="18" name="AutoShape 24"/>
          <p:cNvSpPr>
            <a:spLocks noChangeArrowheads="1"/>
          </p:cNvSpPr>
          <p:nvPr/>
        </p:nvSpPr>
        <p:spPr bwMode="auto">
          <a:xfrm>
            <a:off x="6096000" y="5257800"/>
            <a:ext cx="2438400" cy="511175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 dirty="0"/>
              <a:t>Ликвидность</a:t>
            </a:r>
          </a:p>
        </p:txBody>
      </p:sp>
      <p:sp>
        <p:nvSpPr>
          <p:cNvPr id="19" name="AutoShape 24"/>
          <p:cNvSpPr>
            <a:spLocks noChangeArrowheads="1"/>
          </p:cNvSpPr>
          <p:nvPr/>
        </p:nvSpPr>
        <p:spPr bwMode="auto">
          <a:xfrm>
            <a:off x="762000" y="5791200"/>
            <a:ext cx="2403475" cy="511175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 dirty="0"/>
              <a:t>Доходность</a:t>
            </a:r>
          </a:p>
        </p:txBody>
      </p:sp>
      <p:cxnSp>
        <p:nvCxnSpPr>
          <p:cNvPr id="20" name="Прямая со стрелкой 19"/>
          <p:cNvCxnSpPr/>
          <p:nvPr/>
        </p:nvCxnSpPr>
        <p:spPr>
          <a:xfrm rot="5400000" flipH="1" flipV="1">
            <a:off x="4265613" y="6248400"/>
            <a:ext cx="763588" cy="1587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 rot="5400000" flipH="1" flipV="1">
            <a:off x="6934994" y="6247606"/>
            <a:ext cx="762000" cy="1588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2895600" y="2819400"/>
            <a:ext cx="2209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/>
              <a:t>Рубль / Грамм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447800"/>
            <a:ext cx="5905500" cy="400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771" name="AutoShape 4"/>
          <p:cNvSpPr>
            <a:spLocks noChangeArrowheads="1"/>
          </p:cNvSpPr>
          <p:nvPr/>
        </p:nvSpPr>
        <p:spPr bwMode="auto">
          <a:xfrm>
            <a:off x="0" y="1628775"/>
            <a:ext cx="685800" cy="5229225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32770" name="AutoShape 3"/>
          <p:cNvSpPr>
            <a:spLocks noChangeArrowheads="1"/>
          </p:cNvSpPr>
          <p:nvPr/>
        </p:nvSpPr>
        <p:spPr bwMode="auto">
          <a:xfrm rot="5371771" flipV="1">
            <a:off x="6103938" y="2028825"/>
            <a:ext cx="5100638" cy="1004887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auto">
          <a:xfrm>
            <a:off x="1219200" y="90488"/>
            <a:ext cx="6746875" cy="1190625"/>
          </a:xfrm>
          <a:prstGeom prst="roundRect">
            <a:avLst>
              <a:gd name="adj" fmla="val 16667"/>
            </a:avLst>
          </a:prstGeom>
          <a:solidFill>
            <a:srgbClr val="6699FF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3200" b="1" dirty="0"/>
              <a:t>Инвестиции в </a:t>
            </a:r>
            <a:r>
              <a:rPr lang="ru-RU" sz="3200" b="1" dirty="0" smtClean="0"/>
              <a:t>серебро </a:t>
            </a:r>
            <a:r>
              <a:rPr lang="ru-RU" sz="3200" b="1" dirty="0"/>
              <a:t>и драгоценные металлы</a:t>
            </a: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838200" y="6705600"/>
            <a:ext cx="762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 rot="5400000" flipH="1" flipV="1">
            <a:off x="1751013" y="6477000"/>
            <a:ext cx="306388" cy="1587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utoShape 24"/>
          <p:cNvSpPr>
            <a:spLocks noChangeArrowheads="1"/>
          </p:cNvSpPr>
          <p:nvPr/>
        </p:nvSpPr>
        <p:spPr bwMode="auto">
          <a:xfrm>
            <a:off x="3657600" y="5257800"/>
            <a:ext cx="2022475" cy="511175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 dirty="0"/>
              <a:t>Риск</a:t>
            </a:r>
          </a:p>
        </p:txBody>
      </p:sp>
      <p:sp>
        <p:nvSpPr>
          <p:cNvPr id="18" name="AutoShape 24"/>
          <p:cNvSpPr>
            <a:spLocks noChangeArrowheads="1"/>
          </p:cNvSpPr>
          <p:nvPr/>
        </p:nvSpPr>
        <p:spPr bwMode="auto">
          <a:xfrm>
            <a:off x="6096000" y="5257800"/>
            <a:ext cx="2438400" cy="511175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 dirty="0"/>
              <a:t>Ликвидность</a:t>
            </a:r>
          </a:p>
        </p:txBody>
      </p:sp>
      <p:sp>
        <p:nvSpPr>
          <p:cNvPr id="19" name="AutoShape 24"/>
          <p:cNvSpPr>
            <a:spLocks noChangeArrowheads="1"/>
          </p:cNvSpPr>
          <p:nvPr/>
        </p:nvSpPr>
        <p:spPr bwMode="auto">
          <a:xfrm>
            <a:off x="762000" y="5791200"/>
            <a:ext cx="2403475" cy="511175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 dirty="0"/>
              <a:t>Доходность</a:t>
            </a:r>
          </a:p>
        </p:txBody>
      </p:sp>
      <p:cxnSp>
        <p:nvCxnSpPr>
          <p:cNvPr id="20" name="Прямая со стрелкой 19"/>
          <p:cNvCxnSpPr/>
          <p:nvPr/>
        </p:nvCxnSpPr>
        <p:spPr>
          <a:xfrm rot="5400000" flipH="1" flipV="1">
            <a:off x="4265613" y="6248400"/>
            <a:ext cx="763588" cy="1587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 rot="5400000" flipH="1" flipV="1">
            <a:off x="6934994" y="6247606"/>
            <a:ext cx="762000" cy="1588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AutoShape 3"/>
          <p:cNvSpPr>
            <a:spLocks noChangeArrowheads="1"/>
          </p:cNvSpPr>
          <p:nvPr/>
        </p:nvSpPr>
        <p:spPr bwMode="auto">
          <a:xfrm rot="5371771" flipV="1">
            <a:off x="6103938" y="2028825"/>
            <a:ext cx="5100638" cy="1004887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33795" name="AutoShape 4"/>
          <p:cNvSpPr>
            <a:spLocks noChangeArrowheads="1"/>
          </p:cNvSpPr>
          <p:nvPr/>
        </p:nvSpPr>
        <p:spPr bwMode="auto">
          <a:xfrm>
            <a:off x="0" y="1628775"/>
            <a:ext cx="685800" cy="5229225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33796" name="AutoShape 24"/>
          <p:cNvSpPr>
            <a:spLocks noChangeArrowheads="1"/>
          </p:cNvSpPr>
          <p:nvPr/>
        </p:nvSpPr>
        <p:spPr bwMode="auto">
          <a:xfrm>
            <a:off x="1371600" y="457200"/>
            <a:ext cx="6746875" cy="1192213"/>
          </a:xfrm>
          <a:prstGeom prst="roundRect">
            <a:avLst>
              <a:gd name="adj" fmla="val 16667"/>
            </a:avLst>
          </a:prstGeom>
          <a:solidFill>
            <a:srgbClr val="6699FF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3200" b="1"/>
              <a:t>Инвестиции в открытие</a:t>
            </a:r>
          </a:p>
          <a:p>
            <a:pPr algn="ctr"/>
            <a:r>
              <a:rPr lang="ru-RU" sz="3200" b="1"/>
              <a:t>своего дела</a:t>
            </a:r>
          </a:p>
        </p:txBody>
      </p:sp>
      <p:sp>
        <p:nvSpPr>
          <p:cNvPr id="33797" name="AutoShape 24"/>
          <p:cNvSpPr>
            <a:spLocks noChangeArrowheads="1"/>
          </p:cNvSpPr>
          <p:nvPr/>
        </p:nvSpPr>
        <p:spPr bwMode="auto">
          <a:xfrm>
            <a:off x="838200" y="6019800"/>
            <a:ext cx="2403475" cy="511175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/>
              <a:t>Доходность</a:t>
            </a:r>
          </a:p>
        </p:txBody>
      </p:sp>
      <p:sp>
        <p:nvSpPr>
          <p:cNvPr id="33798" name="AutoShape 24"/>
          <p:cNvSpPr>
            <a:spLocks noChangeArrowheads="1"/>
          </p:cNvSpPr>
          <p:nvPr/>
        </p:nvSpPr>
        <p:spPr bwMode="auto">
          <a:xfrm>
            <a:off x="3581400" y="6019800"/>
            <a:ext cx="2022475" cy="511175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/>
              <a:t>Риск</a:t>
            </a:r>
          </a:p>
        </p:txBody>
      </p:sp>
      <p:sp>
        <p:nvSpPr>
          <p:cNvPr id="33799" name="AutoShape 24"/>
          <p:cNvSpPr>
            <a:spLocks noChangeArrowheads="1"/>
          </p:cNvSpPr>
          <p:nvPr/>
        </p:nvSpPr>
        <p:spPr bwMode="auto">
          <a:xfrm>
            <a:off x="6019800" y="6019800"/>
            <a:ext cx="2438400" cy="511175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/>
              <a:t>Ликвидность</a:t>
            </a:r>
          </a:p>
        </p:txBody>
      </p:sp>
      <p:pic>
        <p:nvPicPr>
          <p:cNvPr id="3380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1981200"/>
            <a:ext cx="4495800" cy="3513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AutoShape 3"/>
          <p:cNvSpPr>
            <a:spLocks noChangeArrowheads="1"/>
          </p:cNvSpPr>
          <p:nvPr/>
        </p:nvSpPr>
        <p:spPr bwMode="auto">
          <a:xfrm rot="5371771" flipV="1">
            <a:off x="6103938" y="2028825"/>
            <a:ext cx="5100638" cy="1004887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34819" name="AutoShape 4"/>
          <p:cNvSpPr>
            <a:spLocks noChangeArrowheads="1"/>
          </p:cNvSpPr>
          <p:nvPr/>
        </p:nvSpPr>
        <p:spPr bwMode="auto">
          <a:xfrm>
            <a:off x="0" y="1628775"/>
            <a:ext cx="685800" cy="5229225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34820" name="AutoShape 24"/>
          <p:cNvSpPr>
            <a:spLocks noChangeArrowheads="1"/>
          </p:cNvSpPr>
          <p:nvPr/>
        </p:nvSpPr>
        <p:spPr bwMode="auto">
          <a:xfrm>
            <a:off x="1143000" y="228600"/>
            <a:ext cx="6746875" cy="1192213"/>
          </a:xfrm>
          <a:prstGeom prst="roundRect">
            <a:avLst>
              <a:gd name="adj" fmla="val 16667"/>
            </a:avLst>
          </a:prstGeom>
          <a:solidFill>
            <a:srgbClr val="6699FF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3200" b="1"/>
              <a:t>Инвестиции в открытие</a:t>
            </a:r>
          </a:p>
          <a:p>
            <a:pPr algn="ctr"/>
            <a:r>
              <a:rPr lang="ru-RU" sz="3200" b="1"/>
              <a:t>своего дела</a:t>
            </a:r>
          </a:p>
        </p:txBody>
      </p:sp>
      <p:sp>
        <p:nvSpPr>
          <p:cNvPr id="34821" name="AutoShape 24"/>
          <p:cNvSpPr>
            <a:spLocks noChangeArrowheads="1"/>
          </p:cNvSpPr>
          <p:nvPr/>
        </p:nvSpPr>
        <p:spPr bwMode="auto">
          <a:xfrm>
            <a:off x="838200" y="4572000"/>
            <a:ext cx="2403475" cy="511175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/>
              <a:t>Доходность</a:t>
            </a:r>
          </a:p>
        </p:txBody>
      </p:sp>
      <p:sp>
        <p:nvSpPr>
          <p:cNvPr id="34822" name="AutoShape 24"/>
          <p:cNvSpPr>
            <a:spLocks noChangeArrowheads="1"/>
          </p:cNvSpPr>
          <p:nvPr/>
        </p:nvSpPr>
        <p:spPr bwMode="auto">
          <a:xfrm>
            <a:off x="3505200" y="4572000"/>
            <a:ext cx="2022475" cy="511175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/>
              <a:t>Риск</a:t>
            </a:r>
          </a:p>
        </p:txBody>
      </p:sp>
      <p:sp>
        <p:nvSpPr>
          <p:cNvPr id="34823" name="AutoShape 24"/>
          <p:cNvSpPr>
            <a:spLocks noChangeArrowheads="1"/>
          </p:cNvSpPr>
          <p:nvPr/>
        </p:nvSpPr>
        <p:spPr bwMode="auto">
          <a:xfrm>
            <a:off x="6019800" y="5410200"/>
            <a:ext cx="2438400" cy="511175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/>
              <a:t>Ликвидность</a:t>
            </a:r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838200" y="6705600"/>
            <a:ext cx="7620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rot="5400000" flipH="1" flipV="1">
            <a:off x="1181101" y="5905500"/>
            <a:ext cx="1447800" cy="3175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rot="5400000" flipH="1" flipV="1">
            <a:off x="3771900" y="5905500"/>
            <a:ext cx="1449388" cy="1588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rot="5400000" flipH="1" flipV="1">
            <a:off x="6858001" y="6324600"/>
            <a:ext cx="609600" cy="3175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/>
          <p:cNvSpPr/>
          <p:nvPr/>
        </p:nvSpPr>
        <p:spPr>
          <a:xfrm>
            <a:off x="5638800" y="1905000"/>
            <a:ext cx="533400" cy="213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cxnSp>
        <p:nvCxnSpPr>
          <p:cNvPr id="18" name="Прямая со стрелкой 17"/>
          <p:cNvCxnSpPr/>
          <p:nvPr/>
        </p:nvCxnSpPr>
        <p:spPr>
          <a:xfrm rot="5400000" flipH="1" flipV="1">
            <a:off x="4686300" y="2781300"/>
            <a:ext cx="1449388" cy="1588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30" name="TextBox 18"/>
          <p:cNvSpPr txBox="1">
            <a:spLocks noChangeArrowheads="1"/>
          </p:cNvSpPr>
          <p:nvPr/>
        </p:nvSpPr>
        <p:spPr bwMode="auto">
          <a:xfrm>
            <a:off x="1828800" y="2133600"/>
            <a:ext cx="32766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400" b="1">
                <a:latin typeface="Cambria Math" pitchFamily="18" charset="0"/>
              </a:rPr>
              <a:t>От банкротства</a:t>
            </a:r>
          </a:p>
          <a:p>
            <a:pPr algn="ctr"/>
            <a:r>
              <a:rPr lang="ru-RU" sz="2400" b="1">
                <a:latin typeface="Cambria Math" pitchFamily="18" charset="0"/>
              </a:rPr>
              <a:t>До сотен процентов</a:t>
            </a:r>
          </a:p>
        </p:txBody>
      </p:sp>
      <p:cxnSp>
        <p:nvCxnSpPr>
          <p:cNvPr id="21" name="Прямая соединительная линия 20"/>
          <p:cNvCxnSpPr/>
          <p:nvPr/>
        </p:nvCxnSpPr>
        <p:spPr>
          <a:xfrm rot="10800000" flipH="1">
            <a:off x="6248400" y="2971800"/>
            <a:ext cx="16002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32" name="TextBox 21"/>
          <p:cNvSpPr txBox="1">
            <a:spLocks noChangeArrowheads="1"/>
          </p:cNvSpPr>
          <p:nvPr/>
        </p:nvSpPr>
        <p:spPr bwMode="auto">
          <a:xfrm>
            <a:off x="6477000" y="3657600"/>
            <a:ext cx="1447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>
                <a:latin typeface="Cambria Math" pitchFamily="18" charset="0"/>
              </a:rPr>
              <a:t>0 рублей</a:t>
            </a:r>
          </a:p>
        </p:txBody>
      </p:sp>
      <p:cxnSp>
        <p:nvCxnSpPr>
          <p:cNvPr id="23" name="Прямая соединительная линия 22"/>
          <p:cNvCxnSpPr/>
          <p:nvPr/>
        </p:nvCxnSpPr>
        <p:spPr>
          <a:xfrm rot="10800000" flipH="1">
            <a:off x="6248400" y="4038600"/>
            <a:ext cx="16002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34" name="TextBox 23"/>
          <p:cNvSpPr txBox="1">
            <a:spLocks noChangeArrowheads="1"/>
          </p:cNvSpPr>
          <p:nvPr/>
        </p:nvSpPr>
        <p:spPr bwMode="auto">
          <a:xfrm>
            <a:off x="6400800" y="2590800"/>
            <a:ext cx="2743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>
                <a:latin typeface="Cambria Math" pitchFamily="18" charset="0"/>
              </a:rPr>
              <a:t>Вложенная сумма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AutoShape 3"/>
          <p:cNvSpPr>
            <a:spLocks noChangeArrowheads="1"/>
          </p:cNvSpPr>
          <p:nvPr/>
        </p:nvSpPr>
        <p:spPr bwMode="auto">
          <a:xfrm rot="5371771" flipV="1">
            <a:off x="6103938" y="2028825"/>
            <a:ext cx="5100638" cy="1004887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11" name="AutoShape 4"/>
          <p:cNvSpPr>
            <a:spLocks noChangeArrowheads="1"/>
          </p:cNvSpPr>
          <p:nvPr/>
        </p:nvSpPr>
        <p:spPr bwMode="auto">
          <a:xfrm>
            <a:off x="0" y="1628775"/>
            <a:ext cx="685800" cy="5229225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12" name="TextBox 27"/>
          <p:cNvSpPr txBox="1">
            <a:spLocks noChangeArrowheads="1"/>
          </p:cNvSpPr>
          <p:nvPr/>
        </p:nvSpPr>
        <p:spPr bwMode="auto">
          <a:xfrm>
            <a:off x="1143000" y="762000"/>
            <a:ext cx="6934200" cy="584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/>
            <a:r>
              <a:rPr lang="ru-RU" sz="3200" b="1" dirty="0">
                <a:latin typeface="Times New Roman" pitchFamily="18" charset="0"/>
                <a:cs typeface="Times New Roman" pitchFamily="18" charset="0"/>
              </a:rPr>
              <a:t>Основные параметры инвестиций: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295400" y="3962400"/>
            <a:ext cx="2133600" cy="523220"/>
          </a:xfrm>
          <a:prstGeom prst="rect">
            <a:avLst/>
          </a:prstGeom>
          <a:solidFill>
            <a:srgbClr val="CC330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2800" b="1" dirty="0"/>
              <a:t>Риск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257800" y="3962400"/>
            <a:ext cx="3048000" cy="523220"/>
          </a:xfrm>
          <a:prstGeom prst="rect">
            <a:avLst/>
          </a:prstGeom>
          <a:solidFill>
            <a:srgbClr val="00CC66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2800" b="1" dirty="0"/>
              <a:t>Ликвидность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048000" y="2209800"/>
            <a:ext cx="3048000" cy="523220"/>
          </a:xfrm>
          <a:prstGeom prst="rect">
            <a:avLst/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2800" b="1" dirty="0">
                <a:latin typeface="+mj-lt"/>
                <a:cs typeface="Times New Roman" pitchFamily="18" charset="0"/>
              </a:rPr>
              <a:t>Доходность</a:t>
            </a:r>
          </a:p>
        </p:txBody>
      </p:sp>
      <p:cxnSp>
        <p:nvCxnSpPr>
          <p:cNvPr id="36" name="Прямая соединительная линия 35"/>
          <p:cNvCxnSpPr>
            <a:stCxn id="0" idx="0"/>
            <a:endCxn id="0" idx="2"/>
          </p:cNvCxnSpPr>
          <p:nvPr/>
        </p:nvCxnSpPr>
        <p:spPr>
          <a:xfrm rot="5400000" flipH="1" flipV="1">
            <a:off x="2852737" y="2243138"/>
            <a:ext cx="1228725" cy="220980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>
            <a:stCxn id="0" idx="2"/>
            <a:endCxn id="0" idx="0"/>
          </p:cNvCxnSpPr>
          <p:nvPr/>
        </p:nvCxnSpPr>
        <p:spPr>
          <a:xfrm rot="16200000" flipH="1">
            <a:off x="5062537" y="2243138"/>
            <a:ext cx="1228725" cy="220980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>
            <a:stCxn id="0" idx="3"/>
            <a:endCxn id="0" idx="1"/>
          </p:cNvCxnSpPr>
          <p:nvPr/>
        </p:nvCxnSpPr>
        <p:spPr>
          <a:xfrm>
            <a:off x="3429000" y="4224338"/>
            <a:ext cx="1828800" cy="1587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AutoShape 3"/>
          <p:cNvSpPr>
            <a:spLocks noChangeArrowheads="1"/>
          </p:cNvSpPr>
          <p:nvPr/>
        </p:nvSpPr>
        <p:spPr bwMode="auto">
          <a:xfrm rot="5371771" flipV="1">
            <a:off x="6103938" y="2028825"/>
            <a:ext cx="5100638" cy="1004887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35843" name="AutoShape 4"/>
          <p:cNvSpPr>
            <a:spLocks noChangeArrowheads="1"/>
          </p:cNvSpPr>
          <p:nvPr/>
        </p:nvSpPr>
        <p:spPr bwMode="auto">
          <a:xfrm>
            <a:off x="0" y="1628775"/>
            <a:ext cx="685800" cy="5229225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35844" name="AutoShape 24"/>
          <p:cNvSpPr>
            <a:spLocks noChangeArrowheads="1"/>
          </p:cNvSpPr>
          <p:nvPr/>
        </p:nvSpPr>
        <p:spPr bwMode="auto">
          <a:xfrm>
            <a:off x="381000" y="457200"/>
            <a:ext cx="5181600" cy="647700"/>
          </a:xfrm>
          <a:prstGeom prst="roundRect">
            <a:avLst>
              <a:gd name="adj" fmla="val 16667"/>
            </a:avLst>
          </a:prstGeom>
          <a:solidFill>
            <a:srgbClr val="6699FF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3200" b="1"/>
              <a:t>Антиквариат</a:t>
            </a:r>
          </a:p>
        </p:txBody>
      </p:sp>
      <p:sp>
        <p:nvSpPr>
          <p:cNvPr id="35845" name="AutoShape 24"/>
          <p:cNvSpPr>
            <a:spLocks noChangeArrowheads="1"/>
          </p:cNvSpPr>
          <p:nvPr/>
        </p:nvSpPr>
        <p:spPr bwMode="auto">
          <a:xfrm>
            <a:off x="990600" y="5410200"/>
            <a:ext cx="2403475" cy="511175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/>
              <a:t>Доходность</a:t>
            </a:r>
          </a:p>
        </p:txBody>
      </p:sp>
      <p:sp>
        <p:nvSpPr>
          <p:cNvPr id="35846" name="AutoShape 24"/>
          <p:cNvSpPr>
            <a:spLocks noChangeArrowheads="1"/>
          </p:cNvSpPr>
          <p:nvPr/>
        </p:nvSpPr>
        <p:spPr bwMode="auto">
          <a:xfrm>
            <a:off x="3733800" y="5410200"/>
            <a:ext cx="2022475" cy="511175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/>
              <a:t>Риск</a:t>
            </a:r>
          </a:p>
        </p:txBody>
      </p:sp>
      <p:sp>
        <p:nvSpPr>
          <p:cNvPr id="35847" name="AutoShape 24"/>
          <p:cNvSpPr>
            <a:spLocks noChangeArrowheads="1"/>
          </p:cNvSpPr>
          <p:nvPr/>
        </p:nvSpPr>
        <p:spPr bwMode="auto">
          <a:xfrm>
            <a:off x="6096000" y="5943600"/>
            <a:ext cx="2438400" cy="511175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/>
              <a:t>Ликвидность</a:t>
            </a:r>
          </a:p>
        </p:txBody>
      </p:sp>
      <p:sp>
        <p:nvSpPr>
          <p:cNvPr id="35848" name="AutoShape 24"/>
          <p:cNvSpPr>
            <a:spLocks noChangeArrowheads="1"/>
          </p:cNvSpPr>
          <p:nvPr/>
        </p:nvSpPr>
        <p:spPr bwMode="auto">
          <a:xfrm>
            <a:off x="1219200" y="1447800"/>
            <a:ext cx="5181600" cy="647700"/>
          </a:xfrm>
          <a:prstGeom prst="roundRect">
            <a:avLst>
              <a:gd name="adj" fmla="val 16667"/>
            </a:avLst>
          </a:prstGeom>
          <a:solidFill>
            <a:srgbClr val="6699FF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3200" b="1"/>
              <a:t>Автомобили</a:t>
            </a:r>
          </a:p>
        </p:txBody>
      </p:sp>
      <p:sp>
        <p:nvSpPr>
          <p:cNvPr id="35849" name="AutoShape 24"/>
          <p:cNvSpPr>
            <a:spLocks noChangeArrowheads="1"/>
          </p:cNvSpPr>
          <p:nvPr/>
        </p:nvSpPr>
        <p:spPr bwMode="auto">
          <a:xfrm>
            <a:off x="2057400" y="2514600"/>
            <a:ext cx="5181600" cy="647700"/>
          </a:xfrm>
          <a:prstGeom prst="roundRect">
            <a:avLst>
              <a:gd name="adj" fmla="val 16667"/>
            </a:avLst>
          </a:prstGeom>
          <a:solidFill>
            <a:srgbClr val="6699FF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3200" b="1"/>
              <a:t>Драгоценные монеты</a:t>
            </a:r>
          </a:p>
        </p:txBody>
      </p:sp>
      <p:sp>
        <p:nvSpPr>
          <p:cNvPr id="35850" name="AutoShape 24"/>
          <p:cNvSpPr>
            <a:spLocks noChangeArrowheads="1"/>
          </p:cNvSpPr>
          <p:nvPr/>
        </p:nvSpPr>
        <p:spPr bwMode="auto">
          <a:xfrm>
            <a:off x="2971800" y="3581400"/>
            <a:ext cx="5181600" cy="647700"/>
          </a:xfrm>
          <a:prstGeom prst="roundRect">
            <a:avLst>
              <a:gd name="adj" fmla="val 16667"/>
            </a:avLst>
          </a:prstGeom>
          <a:solidFill>
            <a:srgbClr val="6699FF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3200" b="1"/>
              <a:t>Вино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AutoShape 3"/>
          <p:cNvSpPr>
            <a:spLocks noChangeArrowheads="1"/>
          </p:cNvSpPr>
          <p:nvPr/>
        </p:nvSpPr>
        <p:spPr bwMode="auto">
          <a:xfrm rot="5371771" flipV="1">
            <a:off x="6103938" y="2028825"/>
            <a:ext cx="5100638" cy="1004887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37891" name="AutoShape 4"/>
          <p:cNvSpPr>
            <a:spLocks noChangeArrowheads="1"/>
          </p:cNvSpPr>
          <p:nvPr/>
        </p:nvSpPr>
        <p:spPr bwMode="auto">
          <a:xfrm>
            <a:off x="0" y="1628775"/>
            <a:ext cx="685800" cy="5229225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37892" name="AutoShape 24"/>
          <p:cNvSpPr>
            <a:spLocks noChangeArrowheads="1"/>
          </p:cNvSpPr>
          <p:nvPr/>
        </p:nvSpPr>
        <p:spPr bwMode="auto">
          <a:xfrm>
            <a:off x="1066800" y="1143000"/>
            <a:ext cx="5943600" cy="6477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3200" b="1"/>
              <a:t>Правила инвестирования</a:t>
            </a:r>
          </a:p>
        </p:txBody>
      </p:sp>
      <p:pic>
        <p:nvPicPr>
          <p:cNvPr id="37893" name="Содержимое 11" descr="1313057705pomocsh_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200400" y="2628900"/>
            <a:ext cx="5943600" cy="44577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AutoShape 3"/>
          <p:cNvSpPr>
            <a:spLocks noChangeArrowheads="1"/>
          </p:cNvSpPr>
          <p:nvPr/>
        </p:nvSpPr>
        <p:spPr bwMode="auto">
          <a:xfrm rot="5371771" flipV="1">
            <a:off x="6103938" y="2028825"/>
            <a:ext cx="5100638" cy="1004887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38915" name="AutoShape 4"/>
          <p:cNvSpPr>
            <a:spLocks noChangeArrowheads="1"/>
          </p:cNvSpPr>
          <p:nvPr/>
        </p:nvSpPr>
        <p:spPr bwMode="auto">
          <a:xfrm>
            <a:off x="0" y="1628775"/>
            <a:ext cx="685800" cy="5229225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38916" name="AutoShape 24"/>
          <p:cNvSpPr>
            <a:spLocks noChangeArrowheads="1"/>
          </p:cNvSpPr>
          <p:nvPr/>
        </p:nvSpPr>
        <p:spPr bwMode="auto">
          <a:xfrm>
            <a:off x="1219200" y="5791200"/>
            <a:ext cx="6934200" cy="579438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800" b="1"/>
              <a:t>Приобретайте активы, а не пассивы</a:t>
            </a:r>
          </a:p>
        </p:txBody>
      </p:sp>
      <p:sp>
        <p:nvSpPr>
          <p:cNvPr id="38917" name="AutoShape 24"/>
          <p:cNvSpPr>
            <a:spLocks noChangeArrowheads="1"/>
          </p:cNvSpPr>
          <p:nvPr/>
        </p:nvSpPr>
        <p:spPr bwMode="auto">
          <a:xfrm>
            <a:off x="1600200" y="4724400"/>
            <a:ext cx="6096000" cy="647700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3200" b="1"/>
              <a:t>Деньги должны работать</a:t>
            </a:r>
          </a:p>
        </p:txBody>
      </p:sp>
      <p:sp>
        <p:nvSpPr>
          <p:cNvPr id="38918" name="AutoShape 24"/>
          <p:cNvSpPr>
            <a:spLocks noChangeArrowheads="1"/>
          </p:cNvSpPr>
          <p:nvPr/>
        </p:nvSpPr>
        <p:spPr bwMode="auto">
          <a:xfrm>
            <a:off x="1752600" y="381000"/>
            <a:ext cx="5943600" cy="6477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3200" b="1"/>
              <a:t>Правила инвестирования</a:t>
            </a:r>
          </a:p>
        </p:txBody>
      </p:sp>
      <p:pic>
        <p:nvPicPr>
          <p:cNvPr id="3891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1295400"/>
            <a:ext cx="4419600" cy="331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AutoShape 3"/>
          <p:cNvSpPr>
            <a:spLocks noChangeArrowheads="1"/>
          </p:cNvSpPr>
          <p:nvPr/>
        </p:nvSpPr>
        <p:spPr bwMode="auto">
          <a:xfrm rot="5371771" flipV="1">
            <a:off x="6103938" y="2028825"/>
            <a:ext cx="5100638" cy="1004887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39939" name="AutoShape 4"/>
          <p:cNvSpPr>
            <a:spLocks noChangeArrowheads="1"/>
          </p:cNvSpPr>
          <p:nvPr/>
        </p:nvSpPr>
        <p:spPr bwMode="auto">
          <a:xfrm>
            <a:off x="0" y="1628775"/>
            <a:ext cx="685800" cy="5229225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39940" name="AutoShape 24"/>
          <p:cNvSpPr>
            <a:spLocks noChangeArrowheads="1"/>
          </p:cNvSpPr>
          <p:nvPr/>
        </p:nvSpPr>
        <p:spPr bwMode="auto">
          <a:xfrm>
            <a:off x="1371600" y="5791200"/>
            <a:ext cx="7162800" cy="442913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000" b="1"/>
              <a:t>Не вкладывайте все деньги в один инструмент</a:t>
            </a:r>
          </a:p>
        </p:txBody>
      </p:sp>
      <p:sp>
        <p:nvSpPr>
          <p:cNvPr id="39941" name="AutoShape 24"/>
          <p:cNvSpPr>
            <a:spLocks noChangeArrowheads="1"/>
          </p:cNvSpPr>
          <p:nvPr/>
        </p:nvSpPr>
        <p:spPr bwMode="auto">
          <a:xfrm>
            <a:off x="2209800" y="4648200"/>
            <a:ext cx="6096000" cy="647700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3200" b="1"/>
              <a:t>Диверсификация</a:t>
            </a:r>
          </a:p>
        </p:txBody>
      </p:sp>
      <p:sp>
        <p:nvSpPr>
          <p:cNvPr id="39942" name="AutoShape 24"/>
          <p:cNvSpPr>
            <a:spLocks noChangeArrowheads="1"/>
          </p:cNvSpPr>
          <p:nvPr/>
        </p:nvSpPr>
        <p:spPr bwMode="auto">
          <a:xfrm>
            <a:off x="1447800" y="457200"/>
            <a:ext cx="5943600" cy="6477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3200" b="1"/>
              <a:t>Правила инвестирования</a:t>
            </a:r>
          </a:p>
        </p:txBody>
      </p:sp>
      <p:pic>
        <p:nvPicPr>
          <p:cNvPr id="3994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1371600"/>
            <a:ext cx="3962400" cy="315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AutoShape 3"/>
          <p:cNvSpPr>
            <a:spLocks noChangeArrowheads="1"/>
          </p:cNvSpPr>
          <p:nvPr/>
        </p:nvSpPr>
        <p:spPr bwMode="auto">
          <a:xfrm rot="5400000" flipV="1">
            <a:off x="6070600" y="2052638"/>
            <a:ext cx="5100637" cy="1004888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40963" name="AutoShape 4"/>
          <p:cNvSpPr>
            <a:spLocks noChangeArrowheads="1"/>
          </p:cNvSpPr>
          <p:nvPr/>
        </p:nvSpPr>
        <p:spPr bwMode="auto">
          <a:xfrm>
            <a:off x="0" y="1628775"/>
            <a:ext cx="685800" cy="5229225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40964" name="AutoShape 24"/>
          <p:cNvSpPr>
            <a:spLocks noChangeArrowheads="1"/>
          </p:cNvSpPr>
          <p:nvPr/>
        </p:nvSpPr>
        <p:spPr bwMode="auto">
          <a:xfrm>
            <a:off x="1066800" y="5410200"/>
            <a:ext cx="7620000" cy="647700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3200" b="1"/>
              <a:t>Не берите в долг для инвестиций</a:t>
            </a:r>
          </a:p>
        </p:txBody>
      </p:sp>
      <p:sp>
        <p:nvSpPr>
          <p:cNvPr id="40965" name="AutoShape 24"/>
          <p:cNvSpPr>
            <a:spLocks noChangeArrowheads="1"/>
          </p:cNvSpPr>
          <p:nvPr/>
        </p:nvSpPr>
        <p:spPr bwMode="auto">
          <a:xfrm>
            <a:off x="1447800" y="457200"/>
            <a:ext cx="5943600" cy="6477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3200" b="1"/>
              <a:t>Правила инвестирования</a:t>
            </a:r>
          </a:p>
        </p:txBody>
      </p:sp>
      <p:pic>
        <p:nvPicPr>
          <p:cNvPr id="409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1371600"/>
            <a:ext cx="36576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AutoShape 3"/>
          <p:cNvSpPr>
            <a:spLocks noChangeArrowheads="1"/>
          </p:cNvSpPr>
          <p:nvPr/>
        </p:nvSpPr>
        <p:spPr bwMode="auto">
          <a:xfrm rot="5371771" flipV="1">
            <a:off x="6103938" y="2028825"/>
            <a:ext cx="5100638" cy="1004887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41987" name="AutoShape 4"/>
          <p:cNvSpPr>
            <a:spLocks noChangeArrowheads="1"/>
          </p:cNvSpPr>
          <p:nvPr/>
        </p:nvSpPr>
        <p:spPr bwMode="auto">
          <a:xfrm>
            <a:off x="0" y="1628775"/>
            <a:ext cx="685800" cy="5229225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41988" name="AutoShape 24"/>
          <p:cNvSpPr>
            <a:spLocks noChangeArrowheads="1"/>
          </p:cNvSpPr>
          <p:nvPr/>
        </p:nvSpPr>
        <p:spPr bwMode="auto">
          <a:xfrm>
            <a:off x="1752600" y="4953000"/>
            <a:ext cx="6096000" cy="1192213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3200" b="1"/>
              <a:t>Не бегите за большими доходами</a:t>
            </a:r>
          </a:p>
        </p:txBody>
      </p:sp>
      <p:sp>
        <p:nvSpPr>
          <p:cNvPr id="41989" name="AutoShape 24"/>
          <p:cNvSpPr>
            <a:spLocks noChangeArrowheads="1"/>
          </p:cNvSpPr>
          <p:nvPr/>
        </p:nvSpPr>
        <p:spPr bwMode="auto">
          <a:xfrm>
            <a:off x="1447800" y="457200"/>
            <a:ext cx="5943600" cy="6477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3200" b="1"/>
              <a:t>Правила инвестирования</a:t>
            </a:r>
          </a:p>
        </p:txBody>
      </p:sp>
      <p:pic>
        <p:nvPicPr>
          <p:cNvPr id="419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1371600"/>
            <a:ext cx="4419600" cy="330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AutoShape 3"/>
          <p:cNvSpPr>
            <a:spLocks noChangeArrowheads="1"/>
          </p:cNvSpPr>
          <p:nvPr/>
        </p:nvSpPr>
        <p:spPr bwMode="auto">
          <a:xfrm rot="5371771" flipV="1">
            <a:off x="6103938" y="2028825"/>
            <a:ext cx="5100638" cy="1004887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43011" name="AutoShape 4"/>
          <p:cNvSpPr>
            <a:spLocks noChangeArrowheads="1"/>
          </p:cNvSpPr>
          <p:nvPr/>
        </p:nvSpPr>
        <p:spPr bwMode="auto">
          <a:xfrm>
            <a:off x="0" y="1628775"/>
            <a:ext cx="685800" cy="5229225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43013" name="AutoShape 24"/>
          <p:cNvSpPr>
            <a:spLocks noChangeArrowheads="1"/>
          </p:cNvSpPr>
          <p:nvPr/>
        </p:nvSpPr>
        <p:spPr bwMode="auto">
          <a:xfrm>
            <a:off x="1447800" y="381000"/>
            <a:ext cx="5943600" cy="6477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3200" b="1" dirty="0"/>
              <a:t>Правила инвестирования</a:t>
            </a:r>
          </a:p>
        </p:txBody>
      </p:sp>
      <p:sp>
        <p:nvSpPr>
          <p:cNvPr id="8196" name="AutoShape 4" descr="https://www.bashorun.com/data/uploads/2014/10/question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46" name="Picture 2" descr="http://risovach.ru/upload/2013/08/mem/krestnyy-otec_26756341_orig_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219200"/>
            <a:ext cx="6096000" cy="4462273"/>
          </a:xfrm>
          <a:prstGeom prst="rect">
            <a:avLst/>
          </a:prstGeom>
          <a:noFill/>
        </p:spPr>
      </p:pic>
      <p:sp>
        <p:nvSpPr>
          <p:cNvPr id="9" name="AutoShape 24"/>
          <p:cNvSpPr>
            <a:spLocks noChangeArrowheads="1"/>
          </p:cNvSpPr>
          <p:nvPr/>
        </p:nvSpPr>
        <p:spPr bwMode="auto">
          <a:xfrm>
            <a:off x="838200" y="5981700"/>
            <a:ext cx="7543800" cy="647700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3200" b="1" dirty="0"/>
              <a:t>Не принимайте решений в спешке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AutoShape 3"/>
          <p:cNvSpPr>
            <a:spLocks noChangeArrowheads="1"/>
          </p:cNvSpPr>
          <p:nvPr/>
        </p:nvSpPr>
        <p:spPr bwMode="auto">
          <a:xfrm rot="5371771" flipV="1">
            <a:off x="6103938" y="2028825"/>
            <a:ext cx="5100638" cy="1004887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44035" name="AutoShape 4"/>
          <p:cNvSpPr>
            <a:spLocks noChangeArrowheads="1"/>
          </p:cNvSpPr>
          <p:nvPr/>
        </p:nvSpPr>
        <p:spPr bwMode="auto">
          <a:xfrm>
            <a:off x="0" y="1628775"/>
            <a:ext cx="685800" cy="5229225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44036" name="AutoShape 24"/>
          <p:cNvSpPr>
            <a:spLocks noChangeArrowheads="1"/>
          </p:cNvSpPr>
          <p:nvPr/>
        </p:nvSpPr>
        <p:spPr bwMode="auto">
          <a:xfrm>
            <a:off x="685800" y="1905000"/>
            <a:ext cx="7543800" cy="647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3200" b="1" dirty="0"/>
              <a:t>Делите свой доход на </a:t>
            </a:r>
            <a:r>
              <a:rPr lang="ru-RU" sz="3200" b="1" dirty="0" smtClean="0"/>
              <a:t>три </a:t>
            </a:r>
            <a:r>
              <a:rPr lang="ru-RU" sz="3200" b="1" dirty="0"/>
              <a:t>части</a:t>
            </a:r>
          </a:p>
        </p:txBody>
      </p:sp>
      <p:sp>
        <p:nvSpPr>
          <p:cNvPr id="44037" name="AutoShape 24"/>
          <p:cNvSpPr>
            <a:spLocks noChangeArrowheads="1"/>
          </p:cNvSpPr>
          <p:nvPr/>
        </p:nvSpPr>
        <p:spPr bwMode="auto">
          <a:xfrm>
            <a:off x="1447800" y="457200"/>
            <a:ext cx="6019800" cy="6477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3200" b="1"/>
              <a:t>Правила инвестирования</a:t>
            </a:r>
          </a:p>
        </p:txBody>
      </p:sp>
      <p:sp>
        <p:nvSpPr>
          <p:cNvPr id="44038" name="AutoShape 24"/>
          <p:cNvSpPr>
            <a:spLocks noChangeArrowheads="1"/>
          </p:cNvSpPr>
          <p:nvPr/>
        </p:nvSpPr>
        <p:spPr bwMode="auto">
          <a:xfrm>
            <a:off x="2895600" y="3429000"/>
            <a:ext cx="2362200" cy="1192213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pPr algn="ctr"/>
            <a:r>
              <a:rPr lang="ru-RU" sz="3200" b="1" dirty="0"/>
              <a:t>Отложить в </a:t>
            </a:r>
            <a:r>
              <a:rPr lang="ru-RU" sz="3200" b="1" dirty="0" smtClean="0"/>
              <a:t>резерв</a:t>
            </a:r>
            <a:endParaRPr lang="ru-RU" sz="3200" b="1" dirty="0"/>
          </a:p>
        </p:txBody>
      </p:sp>
      <p:sp>
        <p:nvSpPr>
          <p:cNvPr id="44039" name="AutoShape 24"/>
          <p:cNvSpPr>
            <a:spLocks noChangeArrowheads="1"/>
          </p:cNvSpPr>
          <p:nvPr/>
        </p:nvSpPr>
        <p:spPr bwMode="auto">
          <a:xfrm>
            <a:off x="152400" y="3124200"/>
            <a:ext cx="2438400" cy="647700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pPr algn="ctr"/>
            <a:r>
              <a:rPr lang="ru-RU" sz="3200" b="1" dirty="0"/>
              <a:t>Потратить</a:t>
            </a:r>
          </a:p>
        </p:txBody>
      </p:sp>
      <p:cxnSp>
        <p:nvCxnSpPr>
          <p:cNvPr id="19" name="Прямая со стрелкой 18"/>
          <p:cNvCxnSpPr>
            <a:stCxn id="44036" idx="2"/>
            <a:endCxn id="44038" idx="0"/>
          </p:cNvCxnSpPr>
          <p:nvPr/>
        </p:nvCxnSpPr>
        <p:spPr>
          <a:xfrm rot="5400000">
            <a:off x="3829050" y="2800350"/>
            <a:ext cx="876300" cy="381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44036" idx="2"/>
            <a:endCxn id="44039" idx="0"/>
          </p:cNvCxnSpPr>
          <p:nvPr/>
        </p:nvCxnSpPr>
        <p:spPr>
          <a:xfrm rot="5400000">
            <a:off x="2628900" y="1295400"/>
            <a:ext cx="571500" cy="30861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04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0" y="4800600"/>
            <a:ext cx="1571625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43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4267200"/>
            <a:ext cx="190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AutoShape 24"/>
          <p:cNvSpPr>
            <a:spLocks noChangeArrowheads="1"/>
          </p:cNvSpPr>
          <p:nvPr/>
        </p:nvSpPr>
        <p:spPr bwMode="auto">
          <a:xfrm>
            <a:off x="5638800" y="3429000"/>
            <a:ext cx="3505200" cy="646986"/>
          </a:xfrm>
          <a:prstGeom prst="roundRect">
            <a:avLst>
              <a:gd name="adj" fmla="val 16667"/>
            </a:avLst>
          </a:prstGeom>
          <a:solidFill>
            <a:srgbClr val="ADF5A9"/>
          </a:solidFill>
          <a:ln w="15875">
            <a:solidFill>
              <a:srgbClr val="00CC00"/>
            </a:solidFill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pPr algn="ctr"/>
            <a:r>
              <a:rPr lang="ru-RU" sz="3200" b="1" dirty="0" smtClean="0"/>
              <a:t>Инвестировать</a:t>
            </a:r>
            <a:endParaRPr lang="ru-RU" sz="3200" b="1" dirty="0"/>
          </a:p>
        </p:txBody>
      </p:sp>
      <p:cxnSp>
        <p:nvCxnSpPr>
          <p:cNvPr id="20" name="Прямая со стрелкой 19"/>
          <p:cNvCxnSpPr>
            <a:stCxn id="44036" idx="2"/>
            <a:endCxn id="14" idx="0"/>
          </p:cNvCxnSpPr>
          <p:nvPr/>
        </p:nvCxnSpPr>
        <p:spPr>
          <a:xfrm rot="16200000" flipH="1">
            <a:off x="5486400" y="1524000"/>
            <a:ext cx="876300" cy="29337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0800" y="4724400"/>
            <a:ext cx="1872280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/>
          <p:cNvSpPr>
            <a:spLocks noChangeArrowheads="1"/>
          </p:cNvSpPr>
          <p:nvPr/>
        </p:nvSpPr>
        <p:spPr bwMode="auto">
          <a:xfrm>
            <a:off x="228600" y="1303839"/>
            <a:ext cx="8686800" cy="5339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Уведомление о рисках.</a:t>
            </a:r>
            <a:endParaRPr kumimoji="0" lang="ru-RU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	Информация о финансовых решениях, которую Вы получаете на мероприятии, не является рекомендацией или побуждением к действию. Если Вы используете полученную информацию для принятия инвестиционных решений, то делаете это на свой страх и риск, а также принимаете на себя ответственность за любые последствия таких решений.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lvl="0" algn="just" eaLnBrk="0" hangingPunct="0"/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	Инвестиции сопряжены с риском и могут привести как к прибыли, так и к убыткам</a:t>
            </a:r>
            <a:r>
              <a:rPr lang="ru-RU" sz="2400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 Помните, что убытки могут привести к потере всей суммы ваших инвестиций.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	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Не инвестируйте денежные средства, взятые в долг или кредит.</a:t>
            </a:r>
            <a:endParaRPr kumimoji="0" lang="ru-RU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	Принимайте решения взвешенно, оценивая возможные риски.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 bwMode="auto">
          <a:xfrm>
            <a:off x="457200" y="152400"/>
            <a:ext cx="8229600" cy="914400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 w="9525" cap="flat" cmpd="sng" algn="ctr">
            <a:solidFill>
              <a:schemeClr val="accent4">
                <a:shade val="95000"/>
                <a:satMod val="105000"/>
              </a:schemeClr>
            </a:solidFill>
            <a:prstDash val="solid"/>
            <a:miter lim="800000"/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Основы грамотного инвестирования</a:t>
            </a:r>
            <a:endParaRPr kumimoji="0" lang="ru-RU" sz="32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AutoShape 3"/>
          <p:cNvSpPr>
            <a:spLocks noChangeArrowheads="1"/>
          </p:cNvSpPr>
          <p:nvPr/>
        </p:nvSpPr>
        <p:spPr bwMode="auto">
          <a:xfrm rot="5371771" flipV="1">
            <a:off x="6103938" y="2028825"/>
            <a:ext cx="5100638" cy="1004887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11" name="AutoShape 4"/>
          <p:cNvSpPr>
            <a:spLocks noChangeArrowheads="1"/>
          </p:cNvSpPr>
          <p:nvPr/>
        </p:nvSpPr>
        <p:spPr bwMode="auto">
          <a:xfrm>
            <a:off x="0" y="1628775"/>
            <a:ext cx="685800" cy="5229225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12" name="TextBox 27"/>
          <p:cNvSpPr txBox="1">
            <a:spLocks noChangeArrowheads="1"/>
          </p:cNvSpPr>
          <p:nvPr/>
        </p:nvSpPr>
        <p:spPr bwMode="auto">
          <a:xfrm>
            <a:off x="1143000" y="762000"/>
            <a:ext cx="6934200" cy="5847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/>
            <a:r>
              <a:rPr lang="ru-RU" sz="3200" b="1" dirty="0" smtClean="0">
                <a:latin typeface="Times New Roman" pitchFamily="18" charset="0"/>
                <a:cs typeface="Times New Roman" pitchFamily="18" charset="0"/>
              </a:rPr>
              <a:t>Взаимосвязь параметров:</a:t>
            </a:r>
            <a:endParaRPr lang="ru-RU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00400" y="3962400"/>
            <a:ext cx="1981200" cy="523220"/>
          </a:xfrm>
          <a:prstGeom prst="rect">
            <a:avLst/>
          </a:prstGeom>
          <a:solidFill>
            <a:srgbClr val="CC330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b="1" dirty="0"/>
              <a:t>Риск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943600" y="3962400"/>
            <a:ext cx="2819400" cy="523220"/>
          </a:xfrm>
          <a:prstGeom prst="rect">
            <a:avLst/>
          </a:prstGeom>
          <a:solidFill>
            <a:srgbClr val="00CC66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b="1" dirty="0"/>
              <a:t>Ликвидность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33400" y="3962400"/>
            <a:ext cx="2514600" cy="523220"/>
          </a:xfrm>
          <a:prstGeom prst="rect">
            <a:avLst/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b="1" dirty="0">
                <a:latin typeface="+mj-lt"/>
                <a:cs typeface="Times New Roman" pitchFamily="18" charset="0"/>
              </a:rPr>
              <a:t>Доходность</a:t>
            </a: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381000" y="3581400"/>
            <a:ext cx="5029200" cy="1295400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5791200" y="3581400"/>
            <a:ext cx="3124200" cy="1295400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 стрелкой 13"/>
          <p:cNvCxnSpPr/>
          <p:nvPr/>
        </p:nvCxnSpPr>
        <p:spPr>
          <a:xfrm rot="5400000" flipH="1" flipV="1">
            <a:off x="1905794" y="2818606"/>
            <a:ext cx="9144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 rot="5400000">
            <a:off x="1905397" y="5714603"/>
            <a:ext cx="915194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 rot="5400000">
            <a:off x="3543300" y="4076700"/>
            <a:ext cx="4191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 rot="5400000" flipH="1" flipV="1">
            <a:off x="3582194" y="2818606"/>
            <a:ext cx="9144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 rot="5400000">
            <a:off x="3581797" y="5714603"/>
            <a:ext cx="915194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AutoShape 3"/>
          <p:cNvSpPr>
            <a:spLocks noChangeArrowheads="1"/>
          </p:cNvSpPr>
          <p:nvPr/>
        </p:nvSpPr>
        <p:spPr bwMode="auto">
          <a:xfrm rot="5371771" flipV="1">
            <a:off x="6103938" y="2028825"/>
            <a:ext cx="5100638" cy="1004887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11" name="AutoShape 4"/>
          <p:cNvSpPr>
            <a:spLocks noChangeArrowheads="1"/>
          </p:cNvSpPr>
          <p:nvPr/>
        </p:nvSpPr>
        <p:spPr bwMode="auto">
          <a:xfrm>
            <a:off x="0" y="1628775"/>
            <a:ext cx="685800" cy="5229225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12" name="TextBox 27"/>
          <p:cNvSpPr txBox="1">
            <a:spLocks noChangeArrowheads="1"/>
          </p:cNvSpPr>
          <p:nvPr/>
        </p:nvSpPr>
        <p:spPr bwMode="auto">
          <a:xfrm>
            <a:off x="2362200" y="457200"/>
            <a:ext cx="4495800" cy="70788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ru-RU" sz="4000" b="1" dirty="0" smtClean="0">
                <a:latin typeface="Times New Roman" pitchFamily="18" charset="0"/>
                <a:cs typeface="Times New Roman" pitchFamily="18" charset="0"/>
              </a:rPr>
              <a:t>Доходность</a:t>
            </a:r>
            <a:endParaRPr lang="ru-RU" sz="4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676400"/>
            <a:ext cx="7908955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6324600" y="4038600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Простые проценты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x (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x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91200" y="198120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Сложные проценты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x (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b="1" baseline="30000" dirty="0" smtClean="0">
                <a:latin typeface="Times New Roman" pitchFamily="18" charset="0"/>
                <a:cs typeface="Times New Roman" pitchFamily="18" charset="0"/>
              </a:rPr>
              <a:t>n</a:t>
            </a:r>
            <a:endParaRPr lang="ru-RU" b="1" baseline="300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AutoShape 3"/>
          <p:cNvSpPr>
            <a:spLocks noChangeArrowheads="1"/>
          </p:cNvSpPr>
          <p:nvPr/>
        </p:nvSpPr>
        <p:spPr bwMode="auto">
          <a:xfrm rot="5371771" flipV="1">
            <a:off x="6103938" y="2028825"/>
            <a:ext cx="5100638" cy="1004887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11" name="AutoShape 4"/>
          <p:cNvSpPr>
            <a:spLocks noChangeArrowheads="1"/>
          </p:cNvSpPr>
          <p:nvPr/>
        </p:nvSpPr>
        <p:spPr bwMode="auto">
          <a:xfrm>
            <a:off x="0" y="1628775"/>
            <a:ext cx="685800" cy="5229225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12" name="TextBox 27"/>
          <p:cNvSpPr txBox="1">
            <a:spLocks noChangeArrowheads="1"/>
          </p:cNvSpPr>
          <p:nvPr/>
        </p:nvSpPr>
        <p:spPr bwMode="auto">
          <a:xfrm>
            <a:off x="1143000" y="381000"/>
            <a:ext cx="6934200" cy="584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/>
            <a:r>
              <a:rPr lang="ru-RU" sz="3200" b="1" dirty="0" smtClean="0">
                <a:latin typeface="Times New Roman" pitchFamily="18" charset="0"/>
                <a:cs typeface="Times New Roman" pitchFamily="18" charset="0"/>
              </a:rPr>
              <a:t>Зависимость риска и возраста:</a:t>
            </a:r>
            <a:endParaRPr lang="ru-RU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04800" y="1524000"/>
            <a:ext cx="1981200" cy="523220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b="1" dirty="0"/>
              <a:t>Риск</a:t>
            </a:r>
          </a:p>
        </p:txBody>
      </p:sp>
      <p:cxnSp>
        <p:nvCxnSpPr>
          <p:cNvPr id="14" name="Прямая со стрелкой 13"/>
          <p:cNvCxnSpPr/>
          <p:nvPr/>
        </p:nvCxnSpPr>
        <p:spPr>
          <a:xfrm rot="5400000" flipH="1" flipV="1">
            <a:off x="-418306" y="3771900"/>
            <a:ext cx="3275806" cy="79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>
            <a:off x="1219200" y="5410200"/>
            <a:ext cx="7161212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010400" y="5715000"/>
            <a:ext cx="1981200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b="1" dirty="0" smtClean="0"/>
              <a:t>Возраст</a:t>
            </a:r>
            <a:endParaRPr lang="ru-RU" sz="2800" b="1" dirty="0"/>
          </a:p>
        </p:txBody>
      </p:sp>
      <p:cxnSp>
        <p:nvCxnSpPr>
          <p:cNvPr id="21" name="Прямая соединительная линия 20"/>
          <p:cNvCxnSpPr/>
          <p:nvPr/>
        </p:nvCxnSpPr>
        <p:spPr>
          <a:xfrm>
            <a:off x="1524000" y="2514600"/>
            <a:ext cx="1219200" cy="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 rot="5400000">
            <a:off x="2362200" y="2895600"/>
            <a:ext cx="762000" cy="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2743200" y="3276600"/>
            <a:ext cx="1219200" cy="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>
            <a:off x="3962400" y="4038600"/>
            <a:ext cx="3048000" cy="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/>
        </p:nvCxnSpPr>
        <p:spPr>
          <a:xfrm rot="5400000">
            <a:off x="3581400" y="3657600"/>
            <a:ext cx="762000" cy="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/>
          <p:nvPr/>
        </p:nvCxnSpPr>
        <p:spPr>
          <a:xfrm rot="5400000">
            <a:off x="6629400" y="4419600"/>
            <a:ext cx="762000" cy="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>
            <a:off x="7010400" y="4800600"/>
            <a:ext cx="1295400" cy="45720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AutoShape 3"/>
          <p:cNvSpPr>
            <a:spLocks noChangeArrowheads="1"/>
          </p:cNvSpPr>
          <p:nvPr/>
        </p:nvSpPr>
        <p:spPr bwMode="auto">
          <a:xfrm rot="5371771" flipV="1">
            <a:off x="6103938" y="2028825"/>
            <a:ext cx="5100638" cy="1004887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11" name="AutoShape 4"/>
          <p:cNvSpPr>
            <a:spLocks noChangeArrowheads="1"/>
          </p:cNvSpPr>
          <p:nvPr/>
        </p:nvSpPr>
        <p:spPr bwMode="auto">
          <a:xfrm>
            <a:off x="0" y="1628775"/>
            <a:ext cx="685800" cy="5229225"/>
          </a:xfrm>
          <a:prstGeom prst="rtTriangle">
            <a:avLst/>
          </a:prstGeom>
          <a:solidFill>
            <a:srgbClr val="00B0F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412" name="TextBox 27"/>
          <p:cNvSpPr txBox="1">
            <a:spLocks noChangeArrowheads="1"/>
          </p:cNvSpPr>
          <p:nvPr/>
        </p:nvSpPr>
        <p:spPr bwMode="auto">
          <a:xfrm>
            <a:off x="2362200" y="457200"/>
            <a:ext cx="4495800" cy="70788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ru-RU" sz="4000" b="1" dirty="0" smtClean="0">
                <a:latin typeface="Times New Roman" pitchFamily="18" charset="0"/>
                <a:cs typeface="Times New Roman" pitchFamily="18" charset="0"/>
              </a:rPr>
              <a:t>Ликвидность</a:t>
            </a:r>
            <a:endParaRPr lang="ru-RU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27"/>
          <p:cNvSpPr txBox="1">
            <a:spLocks noChangeArrowheads="1"/>
          </p:cNvSpPr>
          <p:nvPr/>
        </p:nvSpPr>
        <p:spPr bwMode="auto">
          <a:xfrm>
            <a:off x="228600" y="1981200"/>
            <a:ext cx="86106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latin typeface="Times New Roman" pitchFamily="18" charset="0"/>
                <a:cs typeface="Times New Roman" pitchFamily="18" charset="0"/>
              </a:rPr>
              <a:t>Способность активов быть быстро проданными по цене, близкой к рыночной</a:t>
            </a:r>
            <a:endParaRPr lang="ru-RU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8066" name="Picture 2" descr="https://investim.guru/sites/default/files/styles/coverbig/public/images/cover/109-218.jpg?itok=Tvowm9h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4572000"/>
            <a:ext cx="5791200" cy="204395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Оформление по умолчанию">
  <a:themeElements>
    <a:clrScheme name="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Оформление по умолчанию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2221</TotalTime>
  <Words>1193</Words>
  <Application>Microsoft Office PowerPoint</Application>
  <PresentationFormat>Экран (4:3)</PresentationFormat>
  <Paragraphs>691</Paragraphs>
  <Slides>58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58</vt:i4>
      </vt:variant>
    </vt:vector>
  </HeadingPairs>
  <TitlesOfParts>
    <vt:vector size="59" baseType="lpstr">
      <vt:lpstr>Оформление по умолчанию</vt:lpstr>
      <vt:lpstr>Основы грамотного инвестирования</vt:lpstr>
      <vt:lpstr>    Министерство финансов УР   АУ ДО УР «Центр финансового просвещения»    Мосягин Сергей Юрьевич   </vt:lpstr>
      <vt:lpstr>Инвестиции</vt:lpstr>
      <vt:lpstr>Инвестиции в личных финансах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Капитализация накоплений</vt:lpstr>
      <vt:lpstr>Капитализация накоплений, т. руб.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Доступ на биржи</vt:lpstr>
      <vt:lpstr>Слайд 29</vt:lpstr>
      <vt:lpstr>В расчет индекса ДоуДжонса включается стоимость простых акций 30 крупнейших предприятий США разных отраслей.</vt:lpstr>
      <vt:lpstr>Слайд 31</vt:lpstr>
      <vt:lpstr>Индекс МБ</vt:lpstr>
      <vt:lpstr>Слайд 33</vt:lpstr>
      <vt:lpstr>Способы инвестирования</vt:lpstr>
      <vt:lpstr>Слайд 35</vt:lpstr>
      <vt:lpstr>Слайд 36</vt:lpstr>
      <vt:lpstr>Слайд 37</vt:lpstr>
      <vt:lpstr>Слайд 38</vt:lpstr>
      <vt:lpstr>Слайд 39</vt:lpstr>
      <vt:lpstr>Слайд 40</vt:lpstr>
      <vt:lpstr>Слайд 41</vt:lpstr>
      <vt:lpstr>Слайд 42</vt:lpstr>
      <vt:lpstr>Слайд 43</vt:lpstr>
      <vt:lpstr>Слайд 44</vt:lpstr>
      <vt:lpstr>Слайд 45</vt:lpstr>
      <vt:lpstr>Слайд 46</vt:lpstr>
      <vt:lpstr>Слайд 47</vt:lpstr>
      <vt:lpstr>Слайд 48</vt:lpstr>
      <vt:lpstr>Слайд 49</vt:lpstr>
      <vt:lpstr>Слайд 50</vt:lpstr>
      <vt:lpstr>Слайд 51</vt:lpstr>
      <vt:lpstr>Слайд 52</vt:lpstr>
      <vt:lpstr>Слайд 53</vt:lpstr>
      <vt:lpstr>Слайд 54</vt:lpstr>
      <vt:lpstr>Слайд 55</vt:lpstr>
      <vt:lpstr>Слайд 56</vt:lpstr>
      <vt:lpstr>Слайд 57</vt:lpstr>
      <vt:lpstr>Слайд 58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</dc:creator>
  <cp:lastModifiedBy>Shadow</cp:lastModifiedBy>
  <cp:revision>328</cp:revision>
  <cp:lastPrinted>1601-01-01T00:00:00Z</cp:lastPrinted>
  <dcterms:created xsi:type="dcterms:W3CDTF">1601-01-01T00:00:00Z</dcterms:created>
  <dcterms:modified xsi:type="dcterms:W3CDTF">2025-09-11T04:22:24Z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